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 id="2147483660" r:id="rId2"/>
  </p:sldMasterIdLst>
  <p:notesMasterIdLst>
    <p:notesMasterId r:id="rId89"/>
  </p:notesMasterIdLst>
  <p:handoutMasterIdLst>
    <p:handoutMasterId r:id="rId90"/>
  </p:handoutMasterIdLst>
  <p:sldIdLst>
    <p:sldId id="301" r:id="rId3"/>
    <p:sldId id="305" r:id="rId4"/>
    <p:sldId id="307" r:id="rId5"/>
    <p:sldId id="308" r:id="rId6"/>
    <p:sldId id="309" r:id="rId7"/>
    <p:sldId id="312" r:id="rId8"/>
    <p:sldId id="310" r:id="rId9"/>
    <p:sldId id="311" r:id="rId10"/>
    <p:sldId id="313" r:id="rId11"/>
    <p:sldId id="314" r:id="rId12"/>
    <p:sldId id="315" r:id="rId13"/>
    <p:sldId id="316" r:id="rId14"/>
    <p:sldId id="317" r:id="rId15"/>
    <p:sldId id="318" r:id="rId16"/>
    <p:sldId id="319" r:id="rId17"/>
    <p:sldId id="320" r:id="rId18"/>
    <p:sldId id="321" r:id="rId19"/>
    <p:sldId id="322" r:id="rId20"/>
    <p:sldId id="323" r:id="rId21"/>
    <p:sldId id="324" r:id="rId22"/>
    <p:sldId id="325" r:id="rId23"/>
    <p:sldId id="326" r:id="rId24"/>
    <p:sldId id="327" r:id="rId25"/>
    <p:sldId id="328" r:id="rId26"/>
    <p:sldId id="329" r:id="rId27"/>
    <p:sldId id="330" r:id="rId28"/>
    <p:sldId id="331" r:id="rId29"/>
    <p:sldId id="332" r:id="rId30"/>
    <p:sldId id="333" r:id="rId31"/>
    <p:sldId id="334" r:id="rId32"/>
    <p:sldId id="335" r:id="rId33"/>
    <p:sldId id="336" r:id="rId34"/>
    <p:sldId id="337" r:id="rId35"/>
    <p:sldId id="338" r:id="rId36"/>
    <p:sldId id="339" r:id="rId37"/>
    <p:sldId id="340" r:id="rId38"/>
    <p:sldId id="341" r:id="rId39"/>
    <p:sldId id="342" r:id="rId40"/>
    <p:sldId id="343" r:id="rId41"/>
    <p:sldId id="344" r:id="rId42"/>
    <p:sldId id="345" r:id="rId43"/>
    <p:sldId id="346" r:id="rId44"/>
    <p:sldId id="347" r:id="rId45"/>
    <p:sldId id="348" r:id="rId46"/>
    <p:sldId id="349" r:id="rId47"/>
    <p:sldId id="350" r:id="rId48"/>
    <p:sldId id="351" r:id="rId49"/>
    <p:sldId id="352" r:id="rId50"/>
    <p:sldId id="353" r:id="rId51"/>
    <p:sldId id="354" r:id="rId52"/>
    <p:sldId id="355" r:id="rId53"/>
    <p:sldId id="356" r:id="rId54"/>
    <p:sldId id="357" r:id="rId55"/>
    <p:sldId id="358" r:id="rId56"/>
    <p:sldId id="359" r:id="rId57"/>
    <p:sldId id="360" r:id="rId58"/>
    <p:sldId id="361" r:id="rId59"/>
    <p:sldId id="362" r:id="rId60"/>
    <p:sldId id="363" r:id="rId61"/>
    <p:sldId id="364" r:id="rId62"/>
    <p:sldId id="365" r:id="rId63"/>
    <p:sldId id="366" r:id="rId64"/>
    <p:sldId id="367" r:id="rId65"/>
    <p:sldId id="368" r:id="rId66"/>
    <p:sldId id="369" r:id="rId67"/>
    <p:sldId id="370" r:id="rId68"/>
    <p:sldId id="371" r:id="rId69"/>
    <p:sldId id="372" r:id="rId70"/>
    <p:sldId id="373" r:id="rId71"/>
    <p:sldId id="374" r:id="rId72"/>
    <p:sldId id="375" r:id="rId73"/>
    <p:sldId id="376" r:id="rId74"/>
    <p:sldId id="377" r:id="rId75"/>
    <p:sldId id="378" r:id="rId76"/>
    <p:sldId id="379" r:id="rId77"/>
    <p:sldId id="380" r:id="rId78"/>
    <p:sldId id="381" r:id="rId79"/>
    <p:sldId id="382" r:id="rId80"/>
    <p:sldId id="383" r:id="rId81"/>
    <p:sldId id="384" r:id="rId82"/>
    <p:sldId id="385" r:id="rId83"/>
    <p:sldId id="386" r:id="rId84"/>
    <p:sldId id="387" r:id="rId85"/>
    <p:sldId id="388" r:id="rId86"/>
    <p:sldId id="389" r:id="rId87"/>
    <p:sldId id="306" r:id="rId88"/>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Jeffrey Holcomb" initials="" lastIdx="3" clrIdx="0"/>
  <p:cmAuthor id="1" name="Ruchi Sachdev" initials="" lastIdx="8" clrIdx="1"/>
  <p:cmAuthor id="2" name="Sarah Reusché" initials="" lastIdx="13" clrIdx="2"/>
  <p:cmAuthor id="3" name="Nitin Shankar" initials="" lastIdx="6" clrIdx="3"/>
  <p:cmAuthor id="4" name="Kristen Flathman" initials="" lastIdx="1" clrIdx="4"/>
  <p:cmAuthor id="5" name="Ben Schroeter" initials=""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FA3"/>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0F9630F-82C1-40B7-BC3A-925EFCFF5E92}">
  <a:tblStyle styleId="{40F9630F-82C1-40B7-BC3A-925EFCFF5E92}" styleName="Table_0">
    <a:wholeTbl>
      <a:tcTxStyle b="off" i="off">
        <a:font>
          <a:latin typeface="Arial"/>
          <a:ea typeface="Arial"/>
          <a:cs typeface="Arial"/>
        </a:font>
        <a:schemeClr val="dk1"/>
      </a:tcTxStyle>
      <a:tcStyle>
        <a:tcBdr>
          <a:left>
            <a:ln w="9525" cap="flat" cmpd="sng">
              <a:solidFill>
                <a:srgbClr val="000000">
                  <a:alpha val="0"/>
                </a:srgbClr>
              </a:solidFill>
              <a:prstDash val="solid"/>
              <a:round/>
              <a:headEnd type="none" w="med" len="med"/>
              <a:tailEnd type="none" w="med" len="med"/>
            </a:ln>
          </a:left>
          <a:right>
            <a:ln w="9525" cap="flat" cmpd="sng">
              <a:solidFill>
                <a:srgbClr val="000000">
                  <a:alpha val="0"/>
                </a:srgbClr>
              </a:solidFill>
              <a:prstDash val="solid"/>
              <a:round/>
              <a:headEnd type="none" w="med" len="med"/>
              <a:tailEnd type="none" w="med" len="med"/>
            </a:ln>
          </a:right>
          <a:top>
            <a:ln w="12700" cap="flat" cmpd="sng">
              <a:solidFill>
                <a:schemeClr val="accent1"/>
              </a:solidFill>
              <a:prstDash val="solid"/>
              <a:round/>
              <a:headEnd type="none" w="med" len="med"/>
              <a:tailEnd type="none" w="med" len="med"/>
            </a:ln>
          </a:top>
          <a:bottom>
            <a:ln w="12700" cap="flat" cmpd="sng">
              <a:solidFill>
                <a:schemeClr val="accent1"/>
              </a:solidFill>
              <a:prstDash val="solid"/>
              <a:round/>
              <a:headEnd type="none" w="med" len="med"/>
              <a:tailEnd type="none" w="med" len="med"/>
            </a:ln>
          </a:bottom>
          <a:insideH>
            <a:ln w="9525" cap="flat" cmpd="sng">
              <a:solidFill>
                <a:srgbClr val="000000">
                  <a:alpha val="0"/>
                </a:srgbClr>
              </a:solidFill>
              <a:prstDash val="solid"/>
              <a:round/>
              <a:headEnd type="none" w="med" len="med"/>
              <a:tailEnd type="none" w="med" len="med"/>
            </a:ln>
          </a:insideH>
          <a:insideV>
            <a:ln w="9525" cap="flat" cmpd="sng">
              <a:solidFill>
                <a:srgbClr val="000000">
                  <a:alpha val="0"/>
                </a:srgbClr>
              </a:solidFill>
              <a:prstDash val="solid"/>
              <a:round/>
              <a:headEnd type="none" w="med" len="med"/>
              <a:tailEnd type="none" w="med" len="med"/>
            </a:ln>
          </a:insideV>
        </a:tcBdr>
        <a:fill>
          <a:solidFill>
            <a:srgbClr val="FFFFFF">
              <a:alpha val="0"/>
            </a:srgbClr>
          </a:solid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i="off"/>
      <a:tcStyle>
        <a:tcBdr/>
      </a:tcStyle>
    </a:lastCol>
    <a:firstCol>
      <a:tcTxStyle b="on" i="off"/>
      <a:tcStyle>
        <a:tcBdr/>
      </a:tcStyle>
    </a:firstCol>
    <a:lastRow>
      <a:tcTxStyle b="on" i="off"/>
      <a:tcStyle>
        <a:tcBdr>
          <a:top>
            <a:ln w="12700" cap="flat" cmpd="sng">
              <a:solidFill>
                <a:schemeClr val="accent1"/>
              </a:solidFill>
              <a:prstDash val="solid"/>
              <a:round/>
              <a:headEnd type="none" w="med" len="med"/>
              <a:tailEnd type="none" w="med" len="med"/>
            </a:ln>
          </a:top>
        </a:tcBdr>
        <a:fill>
          <a:solidFill>
            <a:srgbClr val="FFFFFF">
              <a:alpha val="0"/>
            </a:srgbClr>
          </a:solidFill>
        </a:fill>
      </a:tcStyle>
    </a:lastRow>
    <a:firstRow>
      <a:tcTxStyle b="on" i="off"/>
      <a:tcStyle>
        <a:tcBdr>
          <a:bottom>
            <a:ln w="12700" cap="flat" cmpd="sng">
              <a:solidFill>
                <a:schemeClr val="accent1"/>
              </a:solidFill>
              <a:prstDash val="solid"/>
              <a:round/>
              <a:headEnd type="none" w="med" len="med"/>
              <a:tailEnd type="none" w="med" len="med"/>
            </a:ln>
          </a:bottom>
        </a:tcBdr>
        <a:fill>
          <a:solidFill>
            <a:srgbClr val="FFFFFF">
              <a:alpha val="0"/>
            </a:srgbClr>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435" autoAdjust="0"/>
    <p:restoredTop sz="94364" autoAdjust="0"/>
  </p:normalViewPr>
  <p:slideViewPr>
    <p:cSldViewPr snapToGrid="0" snapToObjects="1">
      <p:cViewPr varScale="1">
        <p:scale>
          <a:sx n="65" d="100"/>
          <a:sy n="65" d="100"/>
        </p:scale>
        <p:origin x="1584" y="78"/>
      </p:cViewPr>
      <p:guideLst>
        <p:guide orient="horz" pos="2160"/>
        <p:guide pos="2880"/>
      </p:guideLst>
    </p:cSldViewPr>
  </p:slideViewPr>
  <p:outlineViewPr>
    <p:cViewPr>
      <p:scale>
        <a:sx n="100" d="100"/>
        <a:sy n="100" d="100"/>
      </p:scale>
      <p:origin x="0" y="-2244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notesMaster" Target="notesMasters/notesMaster1.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5" Type="http://schemas.openxmlformats.org/officeDocument/2006/relationships/slide" Target="slides/slide3.xml"/><Relationship Id="rId90" Type="http://schemas.openxmlformats.org/officeDocument/2006/relationships/handoutMaster" Target="handoutMasters/handoutMaster1.xml"/><Relationship Id="rId95" Type="http://schemas.openxmlformats.org/officeDocument/2006/relationships/tableStyles" Target="tableStyles.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slide" Target="slides/slide83.xml"/><Relationship Id="rId93" Type="http://schemas.openxmlformats.org/officeDocument/2006/relationships/viewProps" Target="view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presProps" Target="presProps.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1.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885CB01-6679-D646-ACB3-8B04B786C15F}" type="datetimeFigureOut">
              <a:rPr lang="en-US" smtClean="0"/>
              <a:t>3/1/2018</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2AC0F4D-8A6F-1C4A-B6BF-1558431E4F79}" type="slidenum">
              <a:rPr lang="en-US" smtClean="0"/>
              <a:t>‹#›</a:t>
            </a:fld>
            <a:endParaRPr lang="en-US"/>
          </a:p>
        </p:txBody>
      </p:sp>
    </p:spTree>
    <p:extLst>
      <p:ext uri="{BB962C8B-B14F-4D97-AF65-F5344CB8AC3E}">
        <p14:creationId xmlns:p14="http://schemas.microsoft.com/office/powerpoint/2010/main" val="35540630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799" cy="4572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4" name="Shape 4"/>
          <p:cNvSpPr txBox="1">
            <a:spLocks noGrp="1"/>
          </p:cNvSpPr>
          <p:nvPr>
            <p:ph type="dt" idx="10"/>
          </p:nvPr>
        </p:nvSpPr>
        <p:spPr>
          <a:xfrm>
            <a:off x="3884612" y="0"/>
            <a:ext cx="2971799" cy="457200"/>
          </a:xfrm>
          <a:prstGeom prst="rect">
            <a:avLst/>
          </a:prstGeom>
          <a:noFill/>
          <a:ln>
            <a:noFill/>
          </a:ln>
        </p:spPr>
        <p:txBody>
          <a:bodyPr lIns="91425" tIns="91425" rIns="91425" bIns="91425" anchor="t" anchorCtr="0"/>
          <a:lstStyle>
            <a:lvl1pPr marL="0" marR="0" lvl="0" indent="0" algn="r"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5" name="Shape 5"/>
          <p:cNvSpPr>
            <a:spLocks noGrp="1" noRot="1" noChangeAspect="1"/>
          </p:cNvSpPr>
          <p:nvPr>
            <p:ph type="sldImg" idx="3"/>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200" b="0" i="0" u="none" strike="noStrike" cap="none">
                <a:solidFill>
                  <a:schemeClr val="dk1"/>
                </a:solidFill>
                <a:latin typeface="Arial"/>
                <a:ea typeface="Arial"/>
                <a:cs typeface="Arial"/>
                <a:sym typeface="Arial"/>
              </a:defRPr>
            </a:lvl2pPr>
            <a:lvl3pPr marL="914400" marR="0" lvl="2" indent="0" algn="l" rtl="0">
              <a:spcBef>
                <a:spcPts val="0"/>
              </a:spcBef>
              <a:buNone/>
              <a:defRPr sz="1200" b="0" i="0" u="none" strike="noStrike" cap="none">
                <a:solidFill>
                  <a:schemeClr val="dk1"/>
                </a:solidFill>
                <a:latin typeface="Arial"/>
                <a:ea typeface="Arial"/>
                <a:cs typeface="Arial"/>
                <a:sym typeface="Arial"/>
              </a:defRPr>
            </a:lvl3pPr>
            <a:lvl4pPr marL="1371600" marR="0" lvl="3" indent="0" algn="l" rtl="0">
              <a:spcBef>
                <a:spcPts val="0"/>
              </a:spcBef>
              <a:buNone/>
              <a:defRPr sz="1200" b="0" i="0" u="none" strike="noStrike" cap="none">
                <a:solidFill>
                  <a:schemeClr val="dk1"/>
                </a:solidFill>
                <a:latin typeface="Arial"/>
                <a:ea typeface="Arial"/>
                <a:cs typeface="Arial"/>
                <a:sym typeface="Arial"/>
              </a:defRPr>
            </a:lvl4pPr>
            <a:lvl5pPr marL="1828800" marR="0" lvl="4" indent="0" algn="l" rtl="0">
              <a:spcBef>
                <a:spcPts val="0"/>
              </a:spcBef>
              <a:buNone/>
              <a:defRPr sz="1200" b="0" i="0" u="none" strike="noStrike" cap="none">
                <a:solidFill>
                  <a:schemeClr val="dk1"/>
                </a:solidFill>
                <a:latin typeface="Arial"/>
                <a:ea typeface="Arial"/>
                <a:cs typeface="Arial"/>
                <a:sym typeface="Arial"/>
              </a:defRPr>
            </a:lvl5pPr>
            <a:lvl6pPr marL="2286000" marR="0" lvl="5" indent="0" algn="l" rtl="0">
              <a:spcBef>
                <a:spcPts val="0"/>
              </a:spcBef>
              <a:buNone/>
              <a:defRPr sz="1200" b="0" i="0" u="none" strike="noStrike" cap="none">
                <a:solidFill>
                  <a:schemeClr val="dk1"/>
                </a:solidFill>
                <a:latin typeface="Arial"/>
                <a:ea typeface="Arial"/>
                <a:cs typeface="Arial"/>
                <a:sym typeface="Arial"/>
              </a:defRPr>
            </a:lvl6pPr>
            <a:lvl7pPr marL="2743200" marR="0" lvl="6" indent="0" algn="l" rtl="0">
              <a:spcBef>
                <a:spcPts val="0"/>
              </a:spcBef>
              <a:buNone/>
              <a:defRPr sz="1200" b="0" i="0" u="none" strike="noStrike" cap="none">
                <a:solidFill>
                  <a:schemeClr val="dk1"/>
                </a:solidFill>
                <a:latin typeface="Arial"/>
                <a:ea typeface="Arial"/>
                <a:cs typeface="Arial"/>
                <a:sym typeface="Arial"/>
              </a:defRPr>
            </a:lvl7pPr>
            <a:lvl8pPr marL="3200400" marR="0" lvl="7" indent="0" algn="l" rtl="0">
              <a:spcBef>
                <a:spcPts val="0"/>
              </a:spcBef>
              <a:buNone/>
              <a:defRPr sz="1200" b="0" i="0" u="none" strike="noStrike" cap="none">
                <a:solidFill>
                  <a:schemeClr val="dk1"/>
                </a:solidFill>
                <a:latin typeface="Arial"/>
                <a:ea typeface="Arial"/>
                <a:cs typeface="Arial"/>
                <a:sym typeface="Arial"/>
              </a:defRPr>
            </a:lvl8pPr>
            <a:lvl9pPr marL="3657600" marR="0" lvl="8" indent="0" algn="l" rtl="0">
              <a:spcBef>
                <a:spcPts val="0"/>
              </a:spcBef>
              <a:buNone/>
              <a:defRPr sz="1200" b="0" i="0" u="none" strike="noStrike" cap="none">
                <a:solidFill>
                  <a:schemeClr val="dk1"/>
                </a:solidFill>
                <a:latin typeface="Arial"/>
                <a:ea typeface="Arial"/>
                <a:cs typeface="Arial"/>
                <a:sym typeface="Arial"/>
              </a:defRPr>
            </a:lvl9pPr>
          </a:lstStyle>
          <a:p>
            <a:endParaRPr/>
          </a:p>
        </p:txBody>
      </p:sp>
      <p:sp>
        <p:nvSpPr>
          <p:cNvPr id="7" name="Shape 7"/>
          <p:cNvSpPr txBox="1">
            <a:spLocks noGrp="1"/>
          </p:cNvSpPr>
          <p:nvPr>
            <p:ph type="ftr" idx="11"/>
          </p:nvPr>
        </p:nvSpPr>
        <p:spPr>
          <a:xfrm>
            <a:off x="0" y="8685213"/>
            <a:ext cx="2971799" cy="457200"/>
          </a:xfrm>
          <a:prstGeom prst="rect">
            <a:avLst/>
          </a:prstGeom>
          <a:noFill/>
          <a:ln>
            <a:noFill/>
          </a:ln>
        </p:spPr>
        <p:txBody>
          <a:bodyPr lIns="91425" tIns="91425" rIns="91425" bIns="91425" anchor="b"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8" name="Shape 8"/>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Arial"/>
                <a:ea typeface="Arial"/>
                <a:cs typeface="Arial"/>
                <a:sym typeface="Arial"/>
              </a:rPr>
              <a:t>‹#›</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457102709"/>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dirty="0" smtClean="0">
                <a:solidFill>
                  <a:schemeClr val="dk1"/>
                </a:solidFill>
                <a:latin typeface="Arial"/>
                <a:ea typeface="Arial"/>
                <a:cs typeface="Arial"/>
                <a:sym typeface="Arial"/>
              </a:rPr>
              <a:t>If this PowerPoint presentation contains mathematical equations, you may need to check that your computer has the following installed:</a:t>
            </a:r>
          </a:p>
          <a:p>
            <a:r>
              <a:rPr lang="en-US" sz="1200" b="0" i="0" u="none" strike="noStrike" kern="1200" cap="none" dirty="0" smtClean="0">
                <a:solidFill>
                  <a:schemeClr val="dk1"/>
                </a:solidFill>
                <a:latin typeface="Arial"/>
                <a:ea typeface="Arial"/>
                <a:cs typeface="Arial"/>
                <a:sym typeface="Arial"/>
              </a:rPr>
              <a:t>1) MathType Plugin</a:t>
            </a:r>
          </a:p>
          <a:p>
            <a:r>
              <a:rPr lang="en-US" sz="1200" b="0" i="0" u="none" strike="noStrike" kern="1200" cap="none" dirty="0" smtClean="0">
                <a:solidFill>
                  <a:schemeClr val="dk1"/>
                </a:solidFill>
                <a:latin typeface="Arial"/>
                <a:ea typeface="Arial"/>
                <a:cs typeface="Arial"/>
                <a:sym typeface="Arial"/>
              </a:rPr>
              <a:t>2) Math Player (free versions available)</a:t>
            </a:r>
          </a:p>
          <a:p>
            <a:r>
              <a:rPr lang="en-US" sz="1200" b="0" i="0" u="none" strike="noStrike" kern="1200" cap="none" dirty="0" smtClean="0">
                <a:solidFill>
                  <a:schemeClr val="dk1"/>
                </a:solidFill>
                <a:latin typeface="Arial"/>
                <a:ea typeface="Arial"/>
                <a:cs typeface="Arial"/>
                <a:sym typeface="Arial"/>
              </a:rPr>
              <a:t>3) NVDA Reader (free versions available)</a:t>
            </a:r>
            <a:endParaRPr lang="en-US" dirty="0" smtClean="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3099114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Shape 17"/>
        <p:cNvGrpSpPr/>
        <p:nvPr/>
      </p:nvGrpSpPr>
      <p:grpSpPr>
        <a:xfrm>
          <a:off x="0" y="0"/>
          <a:ext cx="0" cy="0"/>
          <a:chOff x="0" y="0"/>
          <a:chExt cx="0" cy="0"/>
        </a:xfrm>
      </p:grpSpPr>
      <p:sp>
        <p:nvSpPr>
          <p:cNvPr id="18" name="Shape 18"/>
          <p:cNvSpPr/>
          <p:nvPr/>
        </p:nvSpPr>
        <p:spPr>
          <a:xfrm>
            <a:off x="0" y="0"/>
            <a:ext cx="9144000" cy="3886200"/>
          </a:xfrm>
          <a:prstGeom prst="rect">
            <a:avLst/>
          </a:prstGeom>
          <a:solidFill>
            <a:srgbClr val="007FA3"/>
          </a:solidFill>
          <a:ln w="25400" cap="flat" cmpd="sng">
            <a:solidFill>
              <a:srgbClr val="007FA3"/>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19" name="Shape 19"/>
          <p:cNvSpPr txBox="1">
            <a:spLocks noGrp="1"/>
          </p:cNvSpPr>
          <p:nvPr>
            <p:ph type="ctrTitle"/>
          </p:nvPr>
        </p:nvSpPr>
        <p:spPr>
          <a:xfrm>
            <a:off x="685800" y="762000"/>
            <a:ext cx="7772400" cy="2838451"/>
          </a:xfrm>
          <a:prstGeom prst="rect">
            <a:avLst/>
          </a:prstGeom>
          <a:noFill/>
          <a:ln>
            <a:noFill/>
          </a:ln>
        </p:spPr>
        <p:txBody>
          <a:bodyPr lIns="91425" tIns="91425" rIns="91425" bIns="91425" anchor="b" anchorCtr="0"/>
          <a:lstStyle>
            <a:lvl1pPr marL="0" marR="0" lvl="0" indent="0" algn="l" rtl="0">
              <a:lnSpc>
                <a:spcPct val="100000"/>
              </a:lnSpc>
              <a:spcBef>
                <a:spcPts val="0"/>
              </a:spcBef>
              <a:buClr>
                <a:schemeClr val="lt1"/>
              </a:buClr>
              <a:buFont typeface="Times New Roman"/>
              <a:buNone/>
              <a:defRPr sz="3600" b="1" i="0" u="none" strike="noStrike" cap="none">
                <a:solidFill>
                  <a:schemeClr val="lt1"/>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20" name="Shape 20"/>
          <p:cNvSpPr txBox="1">
            <a:spLocks noGrp="1"/>
          </p:cNvSpPr>
          <p:nvPr>
            <p:ph type="subTitle" idx="1"/>
          </p:nvPr>
        </p:nvSpPr>
        <p:spPr>
          <a:xfrm>
            <a:off x="674687" y="3962400"/>
            <a:ext cx="7794625" cy="175260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1800" b="0" i="0" u="none" strike="noStrike" cap="none">
                <a:solidFill>
                  <a:schemeClr val="dk1"/>
                </a:solidFill>
                <a:latin typeface="Arial"/>
                <a:ea typeface="Arial"/>
                <a:cs typeface="Arial"/>
                <a:sym typeface="Arial"/>
              </a:defRPr>
            </a:lvl1pPr>
            <a:lvl2pPr marL="457200" marR="0" lvl="1"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2pPr>
            <a:lvl3pPr marL="914400" marR="0" lvl="2" indent="0" algn="ctr" rtl="0">
              <a:spcBef>
                <a:spcPts val="600"/>
              </a:spcBef>
              <a:buClr>
                <a:srgbClr val="007FA3"/>
              </a:buClr>
              <a:buFont typeface="Noto Sans Symbols"/>
              <a:buNone/>
              <a:defRPr sz="1600" b="0" i="0" u="none" strike="noStrike" cap="none">
                <a:solidFill>
                  <a:srgbClr val="888888"/>
                </a:solidFill>
                <a:latin typeface="Arial"/>
                <a:ea typeface="Arial"/>
                <a:cs typeface="Arial"/>
                <a:sym typeface="Arial"/>
              </a:defRPr>
            </a:lvl3pPr>
            <a:lvl4pPr marL="1371600" marR="0" lvl="3"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4pPr>
            <a:lvl5pPr marL="1828800" marR="0" lvl="4"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5pPr>
            <a:lvl6pPr marL="2286000" marR="0" lvl="5"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6pPr>
            <a:lvl7pPr marL="2743200" marR="0" lvl="6"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7pPr>
            <a:lvl8pPr marL="3200400" marR="0" lvl="7"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8pPr>
            <a:lvl9pPr marL="3657600" marR="0" lvl="8"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9pPr>
          </a:lstStyle>
          <a:p>
            <a:endParaRPr dirty="0"/>
          </a:p>
        </p:txBody>
      </p:sp>
      <p:sp>
        <p:nvSpPr>
          <p:cNvPr id="21" name="Shape 21"/>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22" name="Shape 22"/>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23" name="Shape 23"/>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32457349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Two Content">
    <p:spTree>
      <p:nvGrpSpPr>
        <p:cNvPr id="1" name="Shape 30"/>
        <p:cNvGrpSpPr/>
        <p:nvPr/>
      </p:nvGrpSpPr>
      <p:grpSpPr>
        <a:xfrm>
          <a:off x="0" y="0"/>
          <a:ext cx="0" cy="0"/>
          <a:chOff x="0" y="0"/>
          <a:chExt cx="0" cy="0"/>
        </a:xfrm>
      </p:grpSpPr>
      <p:sp>
        <p:nvSpPr>
          <p:cNvPr id="31" name="Shape 31"/>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2" name="Shape 32"/>
          <p:cNvSpPr txBox="1">
            <a:spLocks noGrp="1"/>
          </p:cNvSpPr>
          <p:nvPr>
            <p:ph type="body" idx="1"/>
          </p:nvPr>
        </p:nvSpPr>
        <p:spPr>
          <a:xfrm>
            <a:off x="457200" y="1600200"/>
            <a:ext cx="8229600" cy="2163763"/>
          </a:xfrm>
          <a:prstGeom prst="rect">
            <a:avLst/>
          </a:prstGeom>
          <a:noFill/>
          <a:ln>
            <a:noFill/>
          </a:ln>
        </p:spPr>
        <p:txBody>
          <a:bodyPr lIns="91425" tIns="91425" rIns="91425" bIns="91425" anchor="t" anchorCtr="0"/>
          <a:lstStyle>
            <a:lvl1pPr marL="256032" marR="0" lvl="0" indent="-2560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283464"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2286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6pPr>
            <a:lvl7pPr marL="2971800" marR="0" lvl="6"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7pPr>
            <a:lvl8pPr marL="3429000" marR="0" lvl="7"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8pPr>
            <a:lvl9pPr marL="3886200" marR="0" lvl="8"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9pPr>
          </a:lstStyle>
          <a:p>
            <a:endParaRPr lang="en-US" dirty="0" smtClean="0"/>
          </a:p>
          <a:p>
            <a:pPr lvl="1"/>
            <a:endParaRPr lang="en-US" dirty="0" smtClean="0"/>
          </a:p>
          <a:p>
            <a:pPr lvl="2"/>
            <a:endParaRPr dirty="0"/>
          </a:p>
        </p:txBody>
      </p:sp>
      <p:sp>
        <p:nvSpPr>
          <p:cNvPr id="33" name="Shape 33"/>
          <p:cNvSpPr txBox="1">
            <a:spLocks noGrp="1"/>
          </p:cNvSpPr>
          <p:nvPr>
            <p:ph type="body" idx="2"/>
          </p:nvPr>
        </p:nvSpPr>
        <p:spPr>
          <a:xfrm>
            <a:off x="457200" y="3962400"/>
            <a:ext cx="8229600" cy="2163763"/>
          </a:xfrm>
          <a:prstGeom prst="rect">
            <a:avLst/>
          </a:prstGeom>
          <a:noFill/>
          <a:ln>
            <a:noFill/>
          </a:ln>
        </p:spPr>
        <p:txBody>
          <a:bodyPr lIns="91425" tIns="91425" rIns="91425" bIns="91425" anchor="t" anchorCtr="0"/>
          <a:lstStyle>
            <a:lvl1pPr marL="256032" marR="0" lvl="0" indent="-2560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283464"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2286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6pPr>
            <a:lvl7pPr marL="2971800" marR="0" lvl="6"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7pPr>
            <a:lvl8pPr marL="3429000" marR="0" lvl="7"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8pPr>
            <a:lvl9pPr marL="3886200" marR="0" lvl="8"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9pPr>
          </a:lstStyle>
          <a:p>
            <a:endParaRPr lang="en-US" dirty="0" smtClean="0"/>
          </a:p>
          <a:p>
            <a:pPr lvl="1"/>
            <a:endParaRPr lang="en-US" dirty="0" smtClean="0"/>
          </a:p>
          <a:p>
            <a:pPr lvl="2"/>
            <a:endParaRPr dirty="0"/>
          </a:p>
        </p:txBody>
      </p:sp>
      <p:sp>
        <p:nvSpPr>
          <p:cNvPr id="34" name="Shape 34"/>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146176256"/>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Blank">
    <p:spTree>
      <p:nvGrpSpPr>
        <p:cNvPr id="1" name="Shape 79"/>
        <p:cNvGrpSpPr/>
        <p:nvPr/>
      </p:nvGrpSpPr>
      <p:grpSpPr>
        <a:xfrm>
          <a:off x="0" y="0"/>
          <a:ext cx="0" cy="0"/>
          <a:chOff x="0" y="0"/>
          <a:chExt cx="0" cy="0"/>
        </a:xfrm>
      </p:grpSpPr>
      <p:sp>
        <p:nvSpPr>
          <p:cNvPr id="80" name="Shape 80"/>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81" name="Shape 81"/>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82" name="Shape 82"/>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dk1"/>
                </a:solidFill>
                <a:latin typeface="Arial"/>
                <a:ea typeface="Arial"/>
                <a:cs typeface="Arial"/>
                <a:sym typeface="Arial"/>
              </a:rPr>
              <a:t>‹#›</a:t>
            </a:fld>
            <a:endParaRPr lang="en-US" sz="9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hapter Opener">
    <p:spTree>
      <p:nvGrpSpPr>
        <p:cNvPr id="1" name="Shape 37"/>
        <p:cNvGrpSpPr/>
        <p:nvPr/>
      </p:nvGrpSpPr>
      <p:grpSpPr>
        <a:xfrm>
          <a:off x="0" y="0"/>
          <a:ext cx="0" cy="0"/>
          <a:chOff x="0" y="0"/>
          <a:chExt cx="0" cy="0"/>
        </a:xfrm>
      </p:grpSpPr>
      <p:sp>
        <p:nvSpPr>
          <p:cNvPr id="38" name="Shape 38"/>
          <p:cNvSpPr txBox="1">
            <a:spLocks noGrp="1"/>
          </p:cNvSpPr>
          <p:nvPr>
            <p:ph type="title"/>
          </p:nvPr>
        </p:nvSpPr>
        <p:spPr>
          <a:xfrm>
            <a:off x="457200" y="215371"/>
            <a:ext cx="8229600" cy="622828"/>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9" name="Shape 39"/>
          <p:cNvSpPr txBox="1">
            <a:spLocks noGrp="1"/>
          </p:cNvSpPr>
          <p:nvPr>
            <p:ph type="body" idx="1"/>
          </p:nvPr>
        </p:nvSpPr>
        <p:spPr>
          <a:xfrm>
            <a:off x="457200" y="816429"/>
            <a:ext cx="8229600" cy="47897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0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a:p>
        </p:txBody>
      </p:sp>
      <p:sp>
        <p:nvSpPr>
          <p:cNvPr id="40" name="Shape 40"/>
          <p:cNvSpPr txBox="1">
            <a:spLocks noGrp="1"/>
          </p:cNvSpPr>
          <p:nvPr>
            <p:ph type="body" idx="2"/>
          </p:nvPr>
        </p:nvSpPr>
        <p:spPr>
          <a:xfrm>
            <a:off x="5029200" y="1600200"/>
            <a:ext cx="3657600" cy="1600198"/>
          </a:xfrm>
          <a:prstGeom prst="rect">
            <a:avLst/>
          </a:prstGeom>
          <a:noFill/>
          <a:ln>
            <a:noFill/>
          </a:ln>
        </p:spPr>
        <p:txBody>
          <a:bodyPr lIns="91425" tIns="91425" rIns="91425" bIns="91425" anchor="b" anchorCtr="0"/>
          <a:lstStyle>
            <a:lvl1pPr marL="0" marR="0" lvl="0" indent="0" algn="l" rtl="0">
              <a:spcBef>
                <a:spcPts val="0"/>
              </a:spcBef>
              <a:buClr>
                <a:srgbClr val="007FA3"/>
              </a:buClr>
              <a:buFont typeface="Arial"/>
              <a:buNone/>
              <a:defRPr sz="30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44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9pPr>
          </a:lstStyle>
          <a:p>
            <a:endParaRPr/>
          </a:p>
        </p:txBody>
      </p:sp>
      <p:sp>
        <p:nvSpPr>
          <p:cNvPr id="41" name="Shape 41"/>
          <p:cNvSpPr txBox="1">
            <a:spLocks noGrp="1"/>
          </p:cNvSpPr>
          <p:nvPr>
            <p:ph type="body" idx="3"/>
          </p:nvPr>
        </p:nvSpPr>
        <p:spPr>
          <a:xfrm>
            <a:off x="5029200" y="3200400"/>
            <a:ext cx="3657600" cy="2925763"/>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2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endParaRPr/>
          </a:p>
        </p:txBody>
      </p:sp>
      <p:sp>
        <p:nvSpPr>
          <p:cNvPr id="42" name="Shape 42"/>
          <p:cNvSpPr txBox="1">
            <a:spLocks noGrp="1"/>
          </p:cNvSpPr>
          <p:nvPr>
            <p:ph type="ftr" idx="11"/>
          </p:nvPr>
        </p:nvSpPr>
        <p:spPr>
          <a:xfrm>
            <a:off x="93969" y="6165337"/>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43" name="Shape 4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44" name="Shape 4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
        <p:nvSpPr>
          <p:cNvPr id="9" name="Shape 39"/>
          <p:cNvSpPr txBox="1">
            <a:spLocks noGrp="1"/>
          </p:cNvSpPr>
          <p:nvPr>
            <p:ph type="body" idx="13"/>
          </p:nvPr>
        </p:nvSpPr>
        <p:spPr>
          <a:xfrm>
            <a:off x="474779" y="1500547"/>
            <a:ext cx="8229600" cy="205153"/>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0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a:p>
        </p:txBody>
      </p:sp>
    </p:spTree>
    <p:extLst>
      <p:ext uri="{BB962C8B-B14F-4D97-AF65-F5344CB8AC3E}">
        <p14:creationId xmlns:p14="http://schemas.microsoft.com/office/powerpoint/2010/main" val="30688579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Figure + Caption">
    <p:spTree>
      <p:nvGrpSpPr>
        <p:cNvPr id="1" name="Shape 53"/>
        <p:cNvGrpSpPr/>
        <p:nvPr/>
      </p:nvGrpSpPr>
      <p:grpSpPr>
        <a:xfrm>
          <a:off x="0" y="0"/>
          <a:ext cx="0" cy="0"/>
          <a:chOff x="0" y="0"/>
          <a:chExt cx="0" cy="0"/>
        </a:xfrm>
      </p:grpSpPr>
      <p:sp>
        <p:nvSpPr>
          <p:cNvPr id="54" name="Shape 54"/>
          <p:cNvSpPr txBox="1">
            <a:spLocks noGrp="1"/>
          </p:cNvSpPr>
          <p:nvPr>
            <p:ph type="title"/>
          </p:nvPr>
        </p:nvSpPr>
        <p:spPr>
          <a:xfrm>
            <a:off x="457200" y="228600"/>
            <a:ext cx="8229600" cy="1066799"/>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55" name="Shape 55"/>
          <p:cNvSpPr txBox="1">
            <a:spLocks noGrp="1"/>
          </p:cNvSpPr>
          <p:nvPr>
            <p:ph type="body" idx="1"/>
          </p:nvPr>
        </p:nvSpPr>
        <p:spPr>
          <a:xfrm>
            <a:off x="457200" y="5368160"/>
            <a:ext cx="8229600" cy="916856"/>
          </a:xfrm>
          <a:prstGeom prst="rect">
            <a:avLst/>
          </a:prstGeom>
          <a:noFill/>
          <a:ln>
            <a:noFill/>
          </a:ln>
        </p:spPr>
        <p:txBody>
          <a:bodyPr lIns="91425" tIns="91425" rIns="91425" bIns="91425" anchor="b" anchorCtr="0"/>
          <a:lstStyle>
            <a:lvl1pPr marL="0" marR="0" lvl="0" indent="0" algn="l" rtl="0">
              <a:spcBef>
                <a:spcPts val="0"/>
              </a:spcBef>
              <a:buClr>
                <a:srgbClr val="007FA3"/>
              </a:buClr>
              <a:buFont typeface="Arial"/>
              <a:buNone/>
              <a:defRPr sz="8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endParaRPr/>
          </a:p>
        </p:txBody>
      </p:sp>
      <p:sp>
        <p:nvSpPr>
          <p:cNvPr id="56" name="Shape 56"/>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57" name="Shape 57"/>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58" name="Shape 58"/>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dk1"/>
                </a:solidFill>
                <a:latin typeface="Arial"/>
                <a:ea typeface="Arial"/>
                <a:cs typeface="Arial"/>
                <a:sym typeface="Arial"/>
              </a:rPr>
              <a:t>‹#›</a:t>
            </a:fld>
            <a:endParaRPr lang="en-US" sz="9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8263026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Title and Content">
    <p:spTree>
      <p:nvGrpSpPr>
        <p:cNvPr id="1" name="Shape 24"/>
        <p:cNvGrpSpPr/>
        <p:nvPr/>
      </p:nvGrpSpPr>
      <p:grpSpPr>
        <a:xfrm>
          <a:off x="0" y="0"/>
          <a:ext cx="0" cy="0"/>
          <a:chOff x="0" y="0"/>
          <a:chExt cx="0" cy="0"/>
        </a:xfrm>
      </p:grpSpPr>
      <p:sp>
        <p:nvSpPr>
          <p:cNvPr id="25" name="Title 1"/>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6" name="Content Placeholder"/>
          <p:cNvSpPr txBox="1">
            <a:spLocks noGrp="1"/>
          </p:cNvSpPr>
          <p:nvPr>
            <p:ph type="body" idx="1"/>
          </p:nvPr>
        </p:nvSpPr>
        <p:spPr>
          <a:xfrm>
            <a:off x="457200" y="1600200"/>
            <a:ext cx="8229600" cy="4525963"/>
          </a:xfrm>
          <a:prstGeom prst="rect">
            <a:avLst/>
          </a:prstGeom>
          <a:noFill/>
          <a:ln>
            <a:noFill/>
          </a:ln>
        </p:spPr>
        <p:txBody>
          <a:bodyPr lIns="91425" tIns="91425" rIns="91425" bIns="91425" anchor="t" anchorCtr="0"/>
          <a:lstStyle>
            <a:lvl1pPr marL="255600" marR="0" lvl="0" indent="-255600" algn="l" rtl="0">
              <a:spcBef>
                <a:spcPts val="1500"/>
              </a:spcBef>
              <a:buClr>
                <a:srgbClr val="007FA3"/>
              </a:buClr>
              <a:buSzPct val="100000"/>
              <a:buFont typeface="Arial" panose="020B0604020202020204" pitchFamily="34" charset="0"/>
              <a:buChar char="•"/>
              <a:tabLst>
                <a:tab pos="176213" algn="l"/>
              </a:tabLst>
              <a:defRPr sz="1600" b="0" i="0" u="none" strike="noStrike" cap="none">
                <a:solidFill>
                  <a:schemeClr val="dk1"/>
                </a:solidFill>
                <a:latin typeface="Arial"/>
                <a:ea typeface="Arial"/>
                <a:cs typeface="Arial"/>
                <a:sym typeface="Arial"/>
              </a:defRPr>
            </a:lvl1pPr>
            <a:lvl2pPr marL="742950" marR="0" lvl="1" indent="-283464"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2286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lang="en-IN" dirty="0" smtClean="0"/>
          </a:p>
          <a:p>
            <a:pPr lvl="1"/>
            <a:endParaRPr lang="en-IN" dirty="0" smtClean="0"/>
          </a:p>
          <a:p>
            <a:pPr lvl="2"/>
            <a:endParaRPr lang="en-IN" dirty="0" smtClean="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nd 5 Content">
    <p:spTree>
      <p:nvGrpSpPr>
        <p:cNvPr id="1" name="Shape 24"/>
        <p:cNvGrpSpPr/>
        <p:nvPr/>
      </p:nvGrpSpPr>
      <p:grpSpPr>
        <a:xfrm>
          <a:off x="0" y="0"/>
          <a:ext cx="0" cy="0"/>
          <a:chOff x="0" y="0"/>
          <a:chExt cx="0" cy="0"/>
        </a:xfrm>
      </p:grpSpPr>
      <p:sp>
        <p:nvSpPr>
          <p:cNvPr id="25" name="Title 1"/>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6" name="Content Placeholder 1"/>
          <p:cNvSpPr txBox="1">
            <a:spLocks noGrp="1"/>
          </p:cNvSpPr>
          <p:nvPr>
            <p:ph type="body" idx="1"/>
          </p:nvPr>
        </p:nvSpPr>
        <p:spPr>
          <a:xfrm>
            <a:off x="457200" y="1600201"/>
            <a:ext cx="8229600" cy="533400"/>
          </a:xfrm>
          <a:prstGeom prst="rect">
            <a:avLst/>
          </a:prstGeom>
          <a:noFill/>
          <a:ln>
            <a:noFill/>
          </a:ln>
        </p:spPr>
        <p:txBody>
          <a:bodyPr lIns="91425" tIns="91425" rIns="91425" bIns="91425" anchor="t" anchorCtr="0"/>
          <a:lstStyle>
            <a:lvl1pPr marL="255600" marR="0" lvl="0" indent="-255600" algn="l" rtl="0">
              <a:spcBef>
                <a:spcPts val="1500"/>
              </a:spcBef>
              <a:buClr>
                <a:srgbClr val="007FA3"/>
              </a:buClr>
              <a:buSzPct val="100000"/>
              <a:buFont typeface="Arial" panose="020B0604020202020204" pitchFamily="34" charset="0"/>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lang="en-IN" dirty="0" smtClean="0"/>
          </a:p>
        </p:txBody>
      </p:sp>
      <p:sp>
        <p:nvSpPr>
          <p:cNvPr id="3" name="Content Placeholder 2"/>
          <p:cNvSpPr>
            <a:spLocks noGrp="1"/>
          </p:cNvSpPr>
          <p:nvPr>
            <p:ph sz="quarter" idx="13"/>
          </p:nvPr>
        </p:nvSpPr>
        <p:spPr>
          <a:xfrm>
            <a:off x="457200" y="2278063"/>
            <a:ext cx="8229600" cy="558800"/>
          </a:xfrm>
        </p:spPr>
        <p:txBody>
          <a:bodyPr/>
          <a:lstStyle>
            <a:lvl1pPr indent="-255600">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5" name="Content Placeholder 4"/>
          <p:cNvSpPr>
            <a:spLocks noGrp="1"/>
          </p:cNvSpPr>
          <p:nvPr>
            <p:ph sz="quarter" idx="14"/>
          </p:nvPr>
        </p:nvSpPr>
        <p:spPr>
          <a:xfrm>
            <a:off x="457200" y="2954338"/>
            <a:ext cx="8232775" cy="609600"/>
          </a:xfrm>
        </p:spPr>
        <p:txBody>
          <a:bodyPr/>
          <a:lstStyle>
            <a:lvl1pPr indent="-255600">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7" name="Content Placeholder 6"/>
          <p:cNvSpPr>
            <a:spLocks noGrp="1"/>
          </p:cNvSpPr>
          <p:nvPr>
            <p:ph sz="quarter" idx="15"/>
          </p:nvPr>
        </p:nvSpPr>
        <p:spPr>
          <a:xfrm>
            <a:off x="457200" y="3733800"/>
            <a:ext cx="8229600" cy="550863"/>
          </a:xfrm>
        </p:spPr>
        <p:txBody>
          <a:bodyPr/>
          <a:lstStyle>
            <a:lvl1pPr marL="255588" indent="-255588">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9" name="Content Placeholder 8"/>
          <p:cNvSpPr>
            <a:spLocks noGrp="1"/>
          </p:cNvSpPr>
          <p:nvPr>
            <p:ph sz="quarter" idx="16"/>
          </p:nvPr>
        </p:nvSpPr>
        <p:spPr>
          <a:xfrm>
            <a:off x="457200" y="4427538"/>
            <a:ext cx="8229600" cy="652462"/>
          </a:xfrm>
        </p:spPr>
        <p:txBody>
          <a:bodyPr/>
          <a:lstStyle>
            <a:lvl1pPr marL="255588" indent="-255588">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11" name="Content Placeholder 10"/>
          <p:cNvSpPr>
            <a:spLocks noGrp="1"/>
          </p:cNvSpPr>
          <p:nvPr>
            <p:ph sz="quarter" idx="17"/>
          </p:nvPr>
        </p:nvSpPr>
        <p:spPr>
          <a:xfrm>
            <a:off x="457200" y="5181600"/>
            <a:ext cx="8229600" cy="500063"/>
          </a:xfrm>
        </p:spPr>
        <p:txBody>
          <a:bodyPr/>
          <a:lstStyle>
            <a:lvl1pPr marL="255588" indent="-255588">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Tree>
    <p:extLst>
      <p:ext uri="{BB962C8B-B14F-4D97-AF65-F5344CB8AC3E}">
        <p14:creationId xmlns:p14="http://schemas.microsoft.com/office/powerpoint/2010/main" val="34289802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Title and 5 Content">
    <p:spTree>
      <p:nvGrpSpPr>
        <p:cNvPr id="1" name="Shape 24"/>
        <p:cNvGrpSpPr/>
        <p:nvPr/>
      </p:nvGrpSpPr>
      <p:grpSpPr>
        <a:xfrm>
          <a:off x="0" y="0"/>
          <a:ext cx="0" cy="0"/>
          <a:chOff x="0" y="0"/>
          <a:chExt cx="0" cy="0"/>
        </a:xfrm>
      </p:grpSpPr>
      <p:sp>
        <p:nvSpPr>
          <p:cNvPr id="25" name="Title 1"/>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6" name="Content Placeholder 1"/>
          <p:cNvSpPr txBox="1">
            <a:spLocks noGrp="1"/>
          </p:cNvSpPr>
          <p:nvPr>
            <p:ph type="body" idx="1"/>
          </p:nvPr>
        </p:nvSpPr>
        <p:spPr>
          <a:xfrm>
            <a:off x="457200" y="1600201"/>
            <a:ext cx="8229600" cy="533400"/>
          </a:xfrm>
          <a:prstGeom prst="rect">
            <a:avLst/>
          </a:prstGeom>
          <a:noFill/>
          <a:ln>
            <a:noFill/>
          </a:ln>
        </p:spPr>
        <p:txBody>
          <a:bodyPr lIns="91425" tIns="91425" rIns="91425" bIns="91425" anchor="t" anchorCtr="0"/>
          <a:lstStyle>
            <a:lvl1pPr marL="255600" marR="0" lvl="0" indent="-255600" algn="l" rtl="0">
              <a:spcBef>
                <a:spcPts val="1500"/>
              </a:spcBef>
              <a:buClr>
                <a:srgbClr val="007FA3"/>
              </a:buClr>
              <a:buSzPct val="100000"/>
              <a:buFont typeface="Arial" panose="020B0604020202020204" pitchFamily="34" charset="0"/>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lang="en-IN" dirty="0" smtClean="0"/>
          </a:p>
        </p:txBody>
      </p:sp>
      <p:sp>
        <p:nvSpPr>
          <p:cNvPr id="3" name="Content Placeholder 2"/>
          <p:cNvSpPr>
            <a:spLocks noGrp="1"/>
          </p:cNvSpPr>
          <p:nvPr>
            <p:ph sz="quarter" idx="13"/>
          </p:nvPr>
        </p:nvSpPr>
        <p:spPr>
          <a:xfrm>
            <a:off x="457200" y="2278063"/>
            <a:ext cx="8229600" cy="558800"/>
          </a:xfrm>
        </p:spPr>
        <p:txBody>
          <a:bodyPr/>
          <a:lstStyle>
            <a:lvl1pPr indent="-255600">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5" name="Content Placeholder 4"/>
          <p:cNvSpPr>
            <a:spLocks noGrp="1"/>
          </p:cNvSpPr>
          <p:nvPr>
            <p:ph sz="quarter" idx="14"/>
          </p:nvPr>
        </p:nvSpPr>
        <p:spPr>
          <a:xfrm>
            <a:off x="457200" y="2954338"/>
            <a:ext cx="8232775" cy="609600"/>
          </a:xfrm>
        </p:spPr>
        <p:txBody>
          <a:bodyPr/>
          <a:lstStyle>
            <a:lvl1pPr indent="-255600">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7" name="Content Placeholder 6"/>
          <p:cNvSpPr>
            <a:spLocks noGrp="1"/>
          </p:cNvSpPr>
          <p:nvPr>
            <p:ph sz="quarter" idx="15"/>
          </p:nvPr>
        </p:nvSpPr>
        <p:spPr>
          <a:xfrm>
            <a:off x="457200" y="3733800"/>
            <a:ext cx="8229600" cy="550863"/>
          </a:xfrm>
        </p:spPr>
        <p:txBody>
          <a:bodyPr/>
          <a:lstStyle>
            <a:lvl1pPr marL="255588" indent="-255588">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9" name="Content Placeholder 8"/>
          <p:cNvSpPr>
            <a:spLocks noGrp="1"/>
          </p:cNvSpPr>
          <p:nvPr>
            <p:ph sz="quarter" idx="16"/>
          </p:nvPr>
        </p:nvSpPr>
        <p:spPr>
          <a:xfrm>
            <a:off x="457200" y="4427538"/>
            <a:ext cx="8229600" cy="652462"/>
          </a:xfrm>
        </p:spPr>
        <p:txBody>
          <a:bodyPr/>
          <a:lstStyle>
            <a:lvl1pPr marL="255588" indent="-255588">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11" name="Content Placeholder 10"/>
          <p:cNvSpPr>
            <a:spLocks noGrp="1"/>
          </p:cNvSpPr>
          <p:nvPr>
            <p:ph sz="quarter" idx="17"/>
          </p:nvPr>
        </p:nvSpPr>
        <p:spPr>
          <a:xfrm>
            <a:off x="457200" y="5181600"/>
            <a:ext cx="8229600" cy="500063"/>
          </a:xfrm>
        </p:spPr>
        <p:txBody>
          <a:bodyPr/>
          <a:lstStyle>
            <a:lvl1pPr marL="255588" indent="-255588">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4" name="Content Placeholder 3"/>
          <p:cNvSpPr>
            <a:spLocks noGrp="1"/>
          </p:cNvSpPr>
          <p:nvPr>
            <p:ph sz="quarter" idx="18"/>
          </p:nvPr>
        </p:nvSpPr>
        <p:spPr>
          <a:xfrm>
            <a:off x="457200" y="5811838"/>
            <a:ext cx="8229600" cy="457200"/>
          </a:xfrm>
        </p:spPr>
        <p:txBody>
          <a:bodyPr/>
          <a:lstStyle>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Content Placeholder 7"/>
          <p:cNvSpPr>
            <a:spLocks noGrp="1"/>
          </p:cNvSpPr>
          <p:nvPr>
            <p:ph sz="quarter" idx="19"/>
          </p:nvPr>
        </p:nvSpPr>
        <p:spPr>
          <a:xfrm>
            <a:off x="3657601" y="6418263"/>
            <a:ext cx="479834" cy="29845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Content Placeholder 11"/>
          <p:cNvSpPr>
            <a:spLocks noGrp="1"/>
          </p:cNvSpPr>
          <p:nvPr>
            <p:ph sz="quarter" idx="20"/>
          </p:nvPr>
        </p:nvSpPr>
        <p:spPr>
          <a:xfrm>
            <a:off x="5503863" y="6418263"/>
            <a:ext cx="453317" cy="298450"/>
          </a:xfrm>
        </p:spPr>
        <p:txBody>
          <a:body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4" name="Content Placeholder 13"/>
          <p:cNvSpPr>
            <a:spLocks noGrp="1"/>
          </p:cNvSpPr>
          <p:nvPr>
            <p:ph sz="quarter" idx="21"/>
          </p:nvPr>
        </p:nvSpPr>
        <p:spPr>
          <a:xfrm>
            <a:off x="7200900" y="6418263"/>
            <a:ext cx="576027" cy="298450"/>
          </a:xfrm>
        </p:spPr>
        <p:txBody>
          <a:body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Content Placeholder 5"/>
          <p:cNvSpPr>
            <a:spLocks noGrp="1"/>
          </p:cNvSpPr>
          <p:nvPr>
            <p:ph sz="quarter" idx="22"/>
          </p:nvPr>
        </p:nvSpPr>
        <p:spPr>
          <a:xfrm flipH="1">
            <a:off x="7976101" y="6418263"/>
            <a:ext cx="778599" cy="298450"/>
          </a:xfrm>
        </p:spPr>
        <p:txBody>
          <a:body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044794982"/>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cSld name="Chapter Opener">
    <p:spTree>
      <p:nvGrpSpPr>
        <p:cNvPr id="1" name="Shape 37"/>
        <p:cNvGrpSpPr/>
        <p:nvPr/>
      </p:nvGrpSpPr>
      <p:grpSpPr>
        <a:xfrm>
          <a:off x="0" y="0"/>
          <a:ext cx="0" cy="0"/>
          <a:chOff x="0" y="0"/>
          <a:chExt cx="0" cy="0"/>
        </a:xfrm>
      </p:grpSpPr>
      <p:sp>
        <p:nvSpPr>
          <p:cNvPr id="38" name="Shape 38"/>
          <p:cNvSpPr txBox="1">
            <a:spLocks noGrp="1"/>
          </p:cNvSpPr>
          <p:nvPr>
            <p:ph type="title"/>
          </p:nvPr>
        </p:nvSpPr>
        <p:spPr>
          <a:xfrm>
            <a:off x="457200" y="215371"/>
            <a:ext cx="8229600" cy="622828"/>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9" name="Shape 39"/>
          <p:cNvSpPr txBox="1">
            <a:spLocks noGrp="1"/>
          </p:cNvSpPr>
          <p:nvPr>
            <p:ph type="body" idx="1"/>
          </p:nvPr>
        </p:nvSpPr>
        <p:spPr>
          <a:xfrm>
            <a:off x="457200" y="816429"/>
            <a:ext cx="8229600" cy="47897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0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a:p>
        </p:txBody>
      </p:sp>
      <p:sp>
        <p:nvSpPr>
          <p:cNvPr id="40" name="Shape 40"/>
          <p:cNvSpPr txBox="1">
            <a:spLocks noGrp="1"/>
          </p:cNvSpPr>
          <p:nvPr>
            <p:ph type="body" idx="2"/>
          </p:nvPr>
        </p:nvSpPr>
        <p:spPr>
          <a:xfrm>
            <a:off x="5029200" y="1600200"/>
            <a:ext cx="3657600" cy="1600198"/>
          </a:xfrm>
          <a:prstGeom prst="rect">
            <a:avLst/>
          </a:prstGeom>
          <a:noFill/>
          <a:ln>
            <a:noFill/>
          </a:ln>
        </p:spPr>
        <p:txBody>
          <a:bodyPr lIns="91425" tIns="91425" rIns="91425" bIns="91425" anchor="b" anchorCtr="0"/>
          <a:lstStyle>
            <a:lvl1pPr marL="0" marR="0" lvl="0" indent="0" algn="l" rtl="0">
              <a:spcBef>
                <a:spcPts val="0"/>
              </a:spcBef>
              <a:buClr>
                <a:srgbClr val="007FA3"/>
              </a:buClr>
              <a:buFont typeface="Arial"/>
              <a:buNone/>
              <a:defRPr sz="30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44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9pPr>
          </a:lstStyle>
          <a:p>
            <a:endParaRPr/>
          </a:p>
        </p:txBody>
      </p:sp>
      <p:sp>
        <p:nvSpPr>
          <p:cNvPr id="41" name="Shape 41"/>
          <p:cNvSpPr txBox="1">
            <a:spLocks noGrp="1"/>
          </p:cNvSpPr>
          <p:nvPr>
            <p:ph type="body" idx="3"/>
          </p:nvPr>
        </p:nvSpPr>
        <p:spPr>
          <a:xfrm>
            <a:off x="5029200" y="3200400"/>
            <a:ext cx="3657600" cy="2925763"/>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2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endParaRPr/>
          </a:p>
        </p:txBody>
      </p:sp>
      <p:sp>
        <p:nvSpPr>
          <p:cNvPr id="42" name="Shape 42"/>
          <p:cNvSpPr txBox="1">
            <a:spLocks noGrp="1"/>
          </p:cNvSpPr>
          <p:nvPr>
            <p:ph type="ftr" idx="11"/>
          </p:nvPr>
        </p:nvSpPr>
        <p:spPr>
          <a:xfrm>
            <a:off x="93969" y="6165337"/>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43" name="Shape 4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44" name="Shape 4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Title + Learning Objectives and Content">
    <p:spTree>
      <p:nvGrpSpPr>
        <p:cNvPr id="1" name="Shape 61"/>
        <p:cNvGrpSpPr/>
        <p:nvPr/>
      </p:nvGrpSpPr>
      <p:grpSpPr>
        <a:xfrm>
          <a:off x="0" y="0"/>
          <a:ext cx="0" cy="0"/>
          <a:chOff x="0" y="0"/>
          <a:chExt cx="0" cy="0"/>
        </a:xfrm>
      </p:grpSpPr>
      <p:sp>
        <p:nvSpPr>
          <p:cNvPr id="62" name="Shape 62"/>
          <p:cNvSpPr txBox="1">
            <a:spLocks noGrp="1"/>
          </p:cNvSpPr>
          <p:nvPr>
            <p:ph type="title"/>
          </p:nvPr>
        </p:nvSpPr>
        <p:spPr>
          <a:xfrm>
            <a:off x="457200" y="215371"/>
            <a:ext cx="8229600" cy="622828"/>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63" name="Shape 63"/>
          <p:cNvSpPr txBox="1">
            <a:spLocks noGrp="1"/>
          </p:cNvSpPr>
          <p:nvPr>
            <p:ph type="body" idx="1"/>
          </p:nvPr>
        </p:nvSpPr>
        <p:spPr>
          <a:xfrm>
            <a:off x="457200" y="816429"/>
            <a:ext cx="8229600" cy="402769"/>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16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a:p>
        </p:txBody>
      </p:sp>
      <p:sp>
        <p:nvSpPr>
          <p:cNvPr id="64" name="Shape 64"/>
          <p:cNvSpPr txBox="1">
            <a:spLocks noGrp="1"/>
          </p:cNvSpPr>
          <p:nvPr>
            <p:ph type="body" idx="2"/>
          </p:nvPr>
        </p:nvSpPr>
        <p:spPr>
          <a:xfrm>
            <a:off x="457200" y="1600200"/>
            <a:ext cx="8229600" cy="4525963"/>
          </a:xfrm>
          <a:prstGeom prst="rect">
            <a:avLst/>
          </a:prstGeom>
          <a:noFill/>
          <a:ln>
            <a:noFill/>
          </a:ln>
        </p:spPr>
        <p:txBody>
          <a:bodyPr lIns="91425" tIns="91425" rIns="91425" bIns="91425" anchor="t" anchorCtr="0"/>
          <a:lstStyle>
            <a:lvl1pPr marL="256032" marR="0" lvl="0" indent="-2560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65" name="Shape 65"/>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66" name="Shape 66"/>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67" name="Shape 67"/>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68"/>
        <p:cNvGrpSpPr/>
        <p:nvPr/>
      </p:nvGrpSpPr>
      <p:grpSpPr>
        <a:xfrm>
          <a:off x="0" y="0"/>
          <a:ext cx="0" cy="0"/>
          <a:chOff x="0" y="0"/>
          <a:chExt cx="0" cy="0"/>
        </a:xfrm>
      </p:grpSpPr>
      <p:sp>
        <p:nvSpPr>
          <p:cNvPr id="69" name="Shape 69"/>
          <p:cNvSpPr txBox="1">
            <a:spLocks noGrp="1"/>
          </p:cNvSpPr>
          <p:nvPr>
            <p:ph type="title"/>
          </p:nvPr>
        </p:nvSpPr>
        <p:spPr>
          <a:xfrm>
            <a:off x="685800" y="1447800"/>
            <a:ext cx="7772400" cy="2152651"/>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70" name="Shape 70"/>
          <p:cNvSpPr txBox="1">
            <a:spLocks noGrp="1"/>
          </p:cNvSpPr>
          <p:nvPr>
            <p:ph type="body" idx="1"/>
          </p:nvPr>
        </p:nvSpPr>
        <p:spPr>
          <a:xfrm>
            <a:off x="674687" y="3962400"/>
            <a:ext cx="7794626" cy="175260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1600" b="0" i="0" u="none" strike="noStrike" cap="none">
                <a:solidFill>
                  <a:srgbClr val="007FA3"/>
                </a:solidFill>
                <a:latin typeface="Arial"/>
                <a:ea typeface="Arial"/>
                <a:cs typeface="Arial"/>
                <a:sym typeface="Arial"/>
              </a:defRPr>
            </a:lvl1pPr>
            <a:lvl2pPr marL="457200" marR="0" lvl="1" indent="0" algn="l" rtl="0">
              <a:spcBef>
                <a:spcPts val="600"/>
              </a:spcBef>
              <a:buClr>
                <a:srgbClr val="007FA3"/>
              </a:buClr>
              <a:buFont typeface="Arial"/>
              <a:buNone/>
              <a:defRPr sz="1800" b="0" i="0" u="none" strike="noStrike" cap="none">
                <a:solidFill>
                  <a:srgbClr val="888888"/>
                </a:solidFill>
                <a:latin typeface="Arial"/>
                <a:ea typeface="Arial"/>
                <a:cs typeface="Arial"/>
                <a:sym typeface="Arial"/>
              </a:defRPr>
            </a:lvl2pPr>
            <a:lvl3pPr marL="914400" marR="0" lvl="2" indent="0" algn="l" rtl="0">
              <a:spcBef>
                <a:spcPts val="600"/>
              </a:spcBef>
              <a:buClr>
                <a:srgbClr val="007FA3"/>
              </a:buClr>
              <a:buFont typeface="Noto Sans Symbols"/>
              <a:buNone/>
              <a:defRPr sz="1600" b="0" i="0" u="none" strike="noStrike" cap="none">
                <a:solidFill>
                  <a:srgbClr val="888888"/>
                </a:solidFill>
                <a:latin typeface="Arial"/>
                <a:ea typeface="Arial"/>
                <a:cs typeface="Arial"/>
                <a:sym typeface="Arial"/>
              </a:defRPr>
            </a:lvl3pPr>
            <a:lvl4pPr marL="1371600" marR="0" lvl="3" indent="0" algn="l" rtl="0">
              <a:spcBef>
                <a:spcPts val="600"/>
              </a:spcBef>
              <a:buClr>
                <a:srgbClr val="007FA3"/>
              </a:buClr>
              <a:buFont typeface="Arial"/>
              <a:buNone/>
              <a:defRPr sz="1400" b="0" i="0" u="none" strike="noStrike" cap="none">
                <a:solidFill>
                  <a:srgbClr val="888888"/>
                </a:solidFill>
                <a:latin typeface="Arial"/>
                <a:ea typeface="Arial"/>
                <a:cs typeface="Arial"/>
                <a:sym typeface="Arial"/>
              </a:defRPr>
            </a:lvl4pPr>
            <a:lvl5pPr marL="1828800" marR="0" lvl="4" indent="0" algn="l" rtl="0">
              <a:spcBef>
                <a:spcPts val="600"/>
              </a:spcBef>
              <a:buClr>
                <a:srgbClr val="007FA3"/>
              </a:buClr>
              <a:buFont typeface="Arial"/>
              <a:buNone/>
              <a:defRPr sz="1400" b="0" i="0" u="none" strike="noStrike" cap="none">
                <a:solidFill>
                  <a:srgbClr val="888888"/>
                </a:solidFill>
                <a:latin typeface="Arial"/>
                <a:ea typeface="Arial"/>
                <a:cs typeface="Arial"/>
                <a:sym typeface="Arial"/>
              </a:defRPr>
            </a:lvl5pPr>
            <a:lvl6pPr marL="2286000" marR="0" lvl="5"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6pPr>
            <a:lvl7pPr marL="2743200" marR="0" lvl="6"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7pPr>
            <a:lvl8pPr marL="3200400" marR="0" lvl="7"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8pPr>
            <a:lvl9pPr marL="3657600" marR="0" lvl="8"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9pPr>
          </a:lstStyle>
          <a:p>
            <a:endParaRPr/>
          </a:p>
        </p:txBody>
      </p:sp>
      <p:sp>
        <p:nvSpPr>
          <p:cNvPr id="71" name="Shape 71"/>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72" name="Shape 72"/>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73" name="Shape 73"/>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Title Only">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76" name="Shape 76"/>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77" name="Shape 77"/>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78" name="Shape 78"/>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2.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1" name="Shape 11"/>
          <p:cNvSpPr txBox="1">
            <a:spLocks noGrp="1"/>
          </p:cNvSpPr>
          <p:nvPr>
            <p:ph type="body" idx="1"/>
          </p:nvPr>
        </p:nvSpPr>
        <p:spPr>
          <a:xfrm>
            <a:off x="457200" y="1600200"/>
            <a:ext cx="8229600" cy="4525963"/>
          </a:xfrm>
          <a:prstGeom prst="rect">
            <a:avLst/>
          </a:prstGeom>
          <a:noFill/>
          <a:ln>
            <a:noFill/>
          </a:ln>
        </p:spPr>
        <p:txBody>
          <a:bodyPr lIns="91425" tIns="91425" rIns="91425" bIns="91425" anchor="t" anchorCtr="0"/>
          <a:lstStyle>
            <a:lvl1pPr marL="256032" marR="0" lvl="0" indent="-1544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12" name="Shape 12"/>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13" name="Shape 1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14" name="Shape 1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pic>
        <p:nvPicPr>
          <p:cNvPr id="15" name="Shape 15" descr="Pearson Logo"/>
          <p:cNvPicPr preferRelativeResize="0"/>
          <p:nvPr/>
        </p:nvPicPr>
        <p:blipFill rotWithShape="1">
          <a:blip r:embed="rId13">
            <a:alphaModFix/>
          </a:blip>
          <a:srcRect/>
          <a:stretch/>
        </p:blipFill>
        <p:spPr>
          <a:xfrm>
            <a:off x="443972" y="6429709"/>
            <a:ext cx="917999" cy="279914"/>
          </a:xfrm>
          <a:prstGeom prst="rect">
            <a:avLst/>
          </a:prstGeom>
          <a:noFill/>
          <a:ln>
            <a:noFill/>
          </a:ln>
        </p:spPr>
      </p:pic>
      <p:sp>
        <p:nvSpPr>
          <p:cNvPr id="16" name="Text Placeholder 5"/>
          <p:cNvSpPr txBox="1">
            <a:spLocks/>
          </p:cNvSpPr>
          <p:nvPr userDrawn="1"/>
        </p:nvSpPr>
        <p:spPr>
          <a:xfrm>
            <a:off x="2743200" y="6474315"/>
            <a:ext cx="6077663" cy="229382"/>
          </a:xfrm>
          <a:prstGeom prst="rect">
            <a:avLst/>
          </a:prstGeom>
        </p:spPr>
        <p:txBody>
          <a:bodyPr anchor="ctr"/>
          <a:lstStyle>
            <a:defPPr marR="0" lvl="0" algn="l" rtl="0">
              <a:lnSpc>
                <a:spcPct val="100000"/>
              </a:lnSpc>
              <a:spcBef>
                <a:spcPts val="0"/>
              </a:spcBef>
              <a:spcAft>
                <a:spcPts val="0"/>
              </a:spcAft>
            </a:defPPr>
            <a:lvl1pPr marL="255588" marR="0" lvl="0" indent="-25558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lgn="r"/>
            <a:r>
              <a:rPr lang="en-US" altLang="en-US" sz="1200" smtClean="0">
                <a:solidFill>
                  <a:schemeClr val="tx1"/>
                </a:solidFill>
                <a:latin typeface="Verdana"/>
                <a:ea typeface="Verdana" panose="020B0604030504040204" pitchFamily="34" charset="0"/>
                <a:cs typeface="Verdana" panose="020B0604030504040204" pitchFamily="34" charset="0"/>
              </a:rPr>
              <a:t>Copyright © 2017 Pearson Education, Inc. All Rights Reserved</a:t>
            </a:r>
            <a:endParaRPr lang="en-US" altLang="en-US" sz="1200" dirty="0">
              <a:solidFill>
                <a:schemeClr val="tx1"/>
              </a:solidFill>
              <a:latin typeface="Verdana"/>
              <a:ea typeface="Verdana" panose="020B0604030504040204" pitchFamily="34" charset="0"/>
              <a:cs typeface="Verdana" panose="020B0604030504040204" pitchFamily="34" charset="0"/>
            </a:endParaRPr>
          </a:p>
        </p:txBody>
      </p:sp>
    </p:spTree>
  </p:cSld>
  <p:clrMap bg1="lt1" tx1="dk1" bg2="dk2" tx2="lt2" accent1="accent1" accent2="accent2" accent3="accent3" accent4="accent4" accent5="accent5" accent6="accent6" hlink="hlink" folHlink="folHlink"/>
  <p:sldLayoutIdLst>
    <p:sldLayoutId id="2147483665" r:id="rId1"/>
    <p:sldLayoutId id="2147483666" r:id="rId2"/>
    <p:sldLayoutId id="2147483649" r:id="rId3"/>
    <p:sldLayoutId id="2147483668" r:id="rId4"/>
    <p:sldLayoutId id="2147483669" r:id="rId5"/>
    <p:sldLayoutId id="2147483651" r:id="rId6"/>
    <p:sldLayoutId id="2147483654" r:id="rId7"/>
    <p:sldLayoutId id="2147483655" r:id="rId8"/>
    <p:sldLayoutId id="2147483656" r:id="rId9"/>
    <p:sldLayoutId id="2147483667" r:id="rId10"/>
    <p:sldLayoutId id="2147483657"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L="255588" marR="0" lvl="0" indent="-25558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1" name="Shape 11"/>
          <p:cNvSpPr txBox="1">
            <a:spLocks noGrp="1"/>
          </p:cNvSpPr>
          <p:nvPr>
            <p:ph type="body" idx="1"/>
          </p:nvPr>
        </p:nvSpPr>
        <p:spPr>
          <a:xfrm>
            <a:off x="457200" y="1600200"/>
            <a:ext cx="8229600" cy="4525963"/>
          </a:xfrm>
          <a:prstGeom prst="rect">
            <a:avLst/>
          </a:prstGeom>
          <a:noFill/>
          <a:ln>
            <a:noFill/>
          </a:ln>
        </p:spPr>
        <p:txBody>
          <a:bodyPr lIns="91425" tIns="91425" rIns="91425" bIns="91425" anchor="t" anchorCtr="0"/>
          <a:lstStyle>
            <a:lvl1pPr marL="256032" marR="0" lvl="0" indent="-1544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12" name="Shape 12"/>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13" name="Shape 1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14" name="Shape 1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pic>
        <p:nvPicPr>
          <p:cNvPr id="15" name="Shape 15" descr="Pearson Logo"/>
          <p:cNvPicPr preferRelativeResize="0"/>
          <p:nvPr/>
        </p:nvPicPr>
        <p:blipFill rotWithShape="1">
          <a:blip r:embed="rId3">
            <a:alphaModFix/>
          </a:blip>
          <a:srcRect/>
          <a:stretch/>
        </p:blipFill>
        <p:spPr>
          <a:xfrm>
            <a:off x="443972" y="6429709"/>
            <a:ext cx="917999" cy="279914"/>
          </a:xfrm>
          <a:prstGeom prst="rect">
            <a:avLst/>
          </a:prstGeom>
          <a:noFill/>
          <a:ln>
            <a:noFill/>
          </a:ln>
        </p:spPr>
      </p:pic>
    </p:spTree>
    <p:extLst>
      <p:ext uri="{BB962C8B-B14F-4D97-AF65-F5344CB8AC3E}">
        <p14:creationId xmlns:p14="http://schemas.microsoft.com/office/powerpoint/2010/main" val="200283969"/>
      </p:ext>
    </p:extLst>
  </p:cSld>
  <p:clrMap bg1="lt1" tx1="dk1" bg2="dk2" tx2="lt2" accent1="accent1" accent2="accent2" accent3="accent3" accent4="accent4" accent5="accent5" accent6="accent6" hlink="hlink" folHlink="folHlink"/>
  <p:sldLayoutIdLst>
    <p:sldLayoutId id="2147483664"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L="255588" marR="0" lvl="0" indent="-25603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2.xml"/><Relationship Id="rId1" Type="http://schemas.openxmlformats.org/officeDocument/2006/relationships/vmlDrawing" Target="../drawings/vmlDrawing1.vml"/><Relationship Id="rId6" Type="http://schemas.openxmlformats.org/officeDocument/2006/relationships/image" Target="../media/image3.jpg"/><Relationship Id="rId5" Type="http://schemas.openxmlformats.org/officeDocument/2006/relationships/image" Target="../media/image2.wmf"/><Relationship Id="rId4" Type="http://schemas.openxmlformats.org/officeDocument/2006/relationships/oleObject" Target="../embeddings/oleObject1.bin"/></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10.xml"/><Relationship Id="rId1" Type="http://schemas.openxmlformats.org/officeDocument/2006/relationships/vmlDrawing" Target="../drawings/vmlDrawing2.vml"/><Relationship Id="rId4" Type="http://schemas.openxmlformats.org/officeDocument/2006/relationships/image" Target="../media/image11.wm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hyperlink" Target="https://msdn.microsoft.com/en-us/library/ms173147(v=vs.110).aspx" TargetMode="Externa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a:spLocks noGrp="1"/>
          </p:cNvSpPr>
          <p:nvPr>
            <p:ph type="title"/>
          </p:nvPr>
        </p:nvSpPr>
        <p:spPr>
          <a:xfrm>
            <a:off x="457199" y="215371"/>
            <a:ext cx="8363663" cy="622828"/>
          </a:xfrm>
        </p:spPr>
        <p:txBody>
          <a:bodyPr/>
          <a:lstStyle/>
          <a:p>
            <a:r>
              <a:rPr lang="en-US" dirty="0"/>
              <a:t>Visual </a:t>
            </a:r>
            <a:r>
              <a:rPr lang="en-US" sz="1200" dirty="0" smtClean="0">
                <a:solidFill>
                  <a:schemeClr val="bg1"/>
                </a:solidFill>
              </a:rPr>
              <a:t>C sharp</a:t>
            </a:r>
            <a:r>
              <a:rPr lang="en-US" baseline="30000" dirty="0" smtClean="0"/>
              <a:t>®</a:t>
            </a:r>
            <a:r>
              <a:rPr lang="en-US" dirty="0" smtClean="0"/>
              <a:t> </a:t>
            </a:r>
            <a:r>
              <a:rPr lang="en-US" dirty="0"/>
              <a:t>How </a:t>
            </a:r>
            <a:r>
              <a:rPr lang="en-US" dirty="0" smtClean="0"/>
              <a:t>to Program</a:t>
            </a:r>
            <a:endParaRPr lang="en-US" dirty="0">
              <a:solidFill>
                <a:schemeClr val="tx2"/>
              </a:solidFill>
            </a:endParaRPr>
          </a:p>
        </p:txBody>
      </p:sp>
      <p:graphicFrame>
        <p:nvGraphicFramePr>
          <p:cNvPr id="13" name="Object 12"/>
          <p:cNvGraphicFramePr>
            <a:graphicFrameLocks noChangeAspect="1"/>
          </p:cNvGraphicFramePr>
          <p:nvPr>
            <p:extLst>
              <p:ext uri="{D42A27DB-BD31-4B8C-83A1-F6EECF244321}">
                <p14:modId xmlns:p14="http://schemas.microsoft.com/office/powerpoint/2010/main" val="1793385128"/>
              </p:ext>
            </p:extLst>
          </p:nvPr>
        </p:nvGraphicFramePr>
        <p:xfrm>
          <a:off x="1726951" y="333828"/>
          <a:ext cx="657225" cy="509588"/>
        </p:xfrm>
        <a:graphic>
          <a:graphicData uri="http://schemas.openxmlformats.org/presentationml/2006/ole">
            <mc:AlternateContent xmlns:mc="http://schemas.openxmlformats.org/markup-compatibility/2006">
              <mc:Choice xmlns:v="urn:schemas-microsoft-com:vml" Requires="v">
                <p:oleObj spid="_x0000_s1185" name="Equation" r:id="rId4" imgW="228600" imgH="177480" progId="Equation.DSMT4">
                  <p:embed/>
                </p:oleObj>
              </mc:Choice>
              <mc:Fallback>
                <p:oleObj name="Equation" r:id="rId4" imgW="228600" imgH="177480" progId="Equation.DSMT4">
                  <p:embed/>
                  <p:pic>
                    <p:nvPicPr>
                      <p:cNvPr id="7" name="Object 6"/>
                      <p:cNvPicPr/>
                      <p:nvPr/>
                    </p:nvPicPr>
                    <p:blipFill>
                      <a:blip r:embed="rId5"/>
                      <a:stretch>
                        <a:fillRect/>
                      </a:stretch>
                    </p:blipFill>
                    <p:spPr>
                      <a:xfrm>
                        <a:off x="1726951" y="333828"/>
                        <a:ext cx="657225" cy="509588"/>
                      </a:xfrm>
                      <a:prstGeom prst="rect">
                        <a:avLst/>
                      </a:prstGeom>
                    </p:spPr>
                  </p:pic>
                </p:oleObj>
              </mc:Fallback>
            </mc:AlternateContent>
          </a:graphicData>
        </a:graphic>
      </p:graphicFrame>
      <p:sp>
        <p:nvSpPr>
          <p:cNvPr id="3" name="Text Placeholder 2"/>
          <p:cNvSpPr>
            <a:spLocks noGrp="1"/>
          </p:cNvSpPr>
          <p:nvPr>
            <p:ph type="body" idx="1"/>
          </p:nvPr>
        </p:nvSpPr>
        <p:spPr>
          <a:xfrm>
            <a:off x="457200" y="919554"/>
            <a:ext cx="8229600" cy="478970"/>
          </a:xfrm>
        </p:spPr>
        <p:txBody>
          <a:bodyPr/>
          <a:lstStyle/>
          <a:p>
            <a:r>
              <a:rPr lang="en-US" dirty="0" smtClean="0">
                <a:latin typeface="+mn-lt"/>
              </a:rPr>
              <a:t>Sixth Edition</a:t>
            </a:r>
            <a:endParaRPr lang="en-US" dirty="0">
              <a:latin typeface="+mn-lt"/>
            </a:endParaRPr>
          </a:p>
        </p:txBody>
      </p:sp>
      <p:sp>
        <p:nvSpPr>
          <p:cNvPr id="4" name="Text Placeholder 3"/>
          <p:cNvSpPr>
            <a:spLocks noGrp="1"/>
          </p:cNvSpPr>
          <p:nvPr>
            <p:ph type="body" idx="2"/>
          </p:nvPr>
        </p:nvSpPr>
        <p:spPr>
          <a:xfrm>
            <a:off x="5029200" y="1930400"/>
            <a:ext cx="3657600" cy="1094683"/>
          </a:xfrm>
        </p:spPr>
        <p:txBody>
          <a:bodyPr/>
          <a:lstStyle/>
          <a:p>
            <a:pPr lvl="0" algn="ctr"/>
            <a:r>
              <a:rPr lang="en-US" b="1" dirty="0">
                <a:latin typeface="+mn-lt"/>
              </a:rPr>
              <a:t>Chapter </a:t>
            </a:r>
            <a:r>
              <a:rPr lang="en-US" b="1" dirty="0" smtClean="0">
                <a:latin typeface="+mn-lt"/>
              </a:rPr>
              <a:t>11</a:t>
            </a:r>
            <a:endParaRPr lang="en-US" b="1" dirty="0">
              <a:latin typeface="+mn-lt"/>
            </a:endParaRPr>
          </a:p>
        </p:txBody>
      </p:sp>
      <p:sp>
        <p:nvSpPr>
          <p:cNvPr id="5" name="Text Placeholder 4"/>
          <p:cNvSpPr>
            <a:spLocks noGrp="1"/>
          </p:cNvSpPr>
          <p:nvPr>
            <p:ph type="body" idx="3"/>
          </p:nvPr>
        </p:nvSpPr>
        <p:spPr>
          <a:xfrm>
            <a:off x="5029200" y="3114461"/>
            <a:ext cx="3657600" cy="1428510"/>
          </a:xfrm>
        </p:spPr>
        <p:txBody>
          <a:bodyPr/>
          <a:lstStyle/>
          <a:p>
            <a:pPr algn="ctr"/>
            <a:r>
              <a:rPr lang="en-US" dirty="0" smtClean="0">
                <a:latin typeface="+mn-lt"/>
              </a:rPr>
              <a:t>Object-Oriented Programming</a:t>
            </a:r>
            <a:r>
              <a:rPr lang="en-US" dirty="0">
                <a:latin typeface="+mn-lt"/>
              </a:rPr>
              <a:t>: Inheritance</a:t>
            </a:r>
            <a:endParaRPr lang="en-US" sz="2400" dirty="0">
              <a:latin typeface="+mn-lt"/>
            </a:endParaRPr>
          </a:p>
        </p:txBody>
      </p:sp>
      <p:pic>
        <p:nvPicPr>
          <p:cNvPr id="10" name="Picture 9" descr="Front cover: Visual C#® How to Program Sixth Edition by Deitel and Deitel."/>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6269" y="1640584"/>
            <a:ext cx="3708000" cy="4523396"/>
          </a:xfrm>
          <a:prstGeom prst="rect">
            <a:avLst/>
          </a:prstGeom>
          <a:ln w="9525">
            <a:solidFill>
              <a:schemeClr val="tx1"/>
            </a:solidFill>
          </a:ln>
        </p:spPr>
      </p:pic>
      <p:sp>
        <p:nvSpPr>
          <p:cNvPr id="6" name="Text Placeholder 5"/>
          <p:cNvSpPr>
            <a:spLocks noGrp="1"/>
          </p:cNvSpPr>
          <p:nvPr>
            <p:ph type="body" idx="13"/>
          </p:nvPr>
        </p:nvSpPr>
        <p:spPr>
          <a:xfrm>
            <a:off x="2743200" y="6474315"/>
            <a:ext cx="6077663" cy="229382"/>
          </a:xfrm>
        </p:spPr>
        <p:txBody>
          <a:bodyPr anchor="ctr"/>
          <a:lstStyle/>
          <a:p>
            <a:pPr algn="r"/>
            <a:r>
              <a:rPr lang="en-US" altLang="en-US" sz="1200" dirty="0" smtClean="0">
                <a:solidFill>
                  <a:schemeClr val="tx1"/>
                </a:solidFill>
                <a:latin typeface="Verdana"/>
                <a:ea typeface="Verdana" panose="020B0604030504040204" pitchFamily="34" charset="0"/>
                <a:cs typeface="Verdana" panose="020B0604030504040204" pitchFamily="34" charset="0"/>
              </a:rPr>
              <a:t>Copyright © 2017 Pearson Education, Inc. All Rights Reserved</a:t>
            </a:r>
            <a:endParaRPr lang="en-US" altLang="en-US" sz="1200" dirty="0">
              <a:solidFill>
                <a:schemeClr val="tx1"/>
              </a:solidFill>
              <a:latin typeface="Verdana"/>
              <a:ea typeface="Verdana" panose="020B0604030504040204" pitchFamily="34" charset="0"/>
              <a:cs typeface="Verdana" panose="020B0604030504040204" pitchFamily="34" charset="0"/>
            </a:endParaRPr>
          </a:p>
        </p:txBody>
      </p:sp>
      <p:sp>
        <p:nvSpPr>
          <p:cNvPr id="7" name="TextBox 6"/>
          <p:cNvSpPr txBox="1"/>
          <p:nvPr/>
        </p:nvSpPr>
        <p:spPr>
          <a:xfrm>
            <a:off x="5029200" y="4818743"/>
            <a:ext cx="3657600" cy="646331"/>
          </a:xfrm>
          <a:prstGeom prst="rect">
            <a:avLst/>
          </a:prstGeom>
          <a:noFill/>
        </p:spPr>
        <p:txBody>
          <a:bodyPr wrap="square" rtlCol="0">
            <a:spAutoFit/>
          </a:bodyPr>
          <a:lstStyle/>
          <a:p>
            <a:r>
              <a:rPr lang="en-IN" sz="1200" dirty="0">
                <a:solidFill>
                  <a:schemeClr val="bg1"/>
                </a:solidFill>
                <a:latin typeface="+mn-lt"/>
              </a:rPr>
              <a:t>Slides in this presentation contain hyperlinks. JAWS users should be able to get a list of links by using INSERT+F7</a:t>
            </a:r>
          </a:p>
        </p:txBody>
      </p:sp>
    </p:spTree>
    <p:extLst>
      <p:ext uri="{BB962C8B-B14F-4D97-AF65-F5344CB8AC3E}">
        <p14:creationId xmlns:p14="http://schemas.microsoft.com/office/powerpoint/2010/main" val="414041591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11.2 Base </a:t>
            </a:r>
            <a:r>
              <a:rPr lang="en-US" dirty="0"/>
              <a:t>Classes and Derived </a:t>
            </a:r>
            <a:r>
              <a:rPr lang="en-US" dirty="0" smtClean="0"/>
              <a:t>Classes</a:t>
            </a:r>
            <a:r>
              <a:rPr lang="en-US" sz="2000" b="0" dirty="0" smtClean="0"/>
              <a:t> (2 of 4)</a:t>
            </a:r>
            <a:endParaRPr lang="en-US" sz="2000" b="0" dirty="0"/>
          </a:p>
        </p:txBody>
      </p:sp>
      <p:sp>
        <p:nvSpPr>
          <p:cNvPr id="5" name="Text Placeholder 4"/>
          <p:cNvSpPr>
            <a:spLocks noGrp="1"/>
          </p:cNvSpPr>
          <p:nvPr>
            <p:ph type="body" idx="1"/>
          </p:nvPr>
        </p:nvSpPr>
        <p:spPr/>
        <p:txBody>
          <a:bodyPr/>
          <a:lstStyle/>
          <a:p>
            <a:pPr eaLnBrk="1" hangingPunct="1"/>
            <a:r>
              <a:rPr lang="en-US" altLang="en-US" sz="2400" dirty="0">
                <a:latin typeface="+mn-lt"/>
              </a:rPr>
              <a:t>The </a:t>
            </a:r>
            <a:r>
              <a:rPr lang="en-US" altLang="en-US" sz="2400" dirty="0" smtClean="0">
                <a:latin typeface="+mn-lt"/>
              </a:rPr>
              <a:t>U</a:t>
            </a:r>
            <a:r>
              <a:rPr lang="en-US" altLang="en-US" sz="100" dirty="0" smtClean="0">
                <a:latin typeface="+mn-lt"/>
              </a:rPr>
              <a:t> </a:t>
            </a:r>
            <a:r>
              <a:rPr lang="en-US" altLang="en-US" sz="2400" dirty="0" smtClean="0">
                <a:latin typeface="+mn-lt"/>
              </a:rPr>
              <a:t>M</a:t>
            </a:r>
            <a:r>
              <a:rPr lang="en-US" altLang="en-US" sz="100" dirty="0" smtClean="0">
                <a:latin typeface="+mn-lt"/>
              </a:rPr>
              <a:t> </a:t>
            </a:r>
            <a:r>
              <a:rPr lang="en-US" altLang="en-US" sz="2400" dirty="0" smtClean="0">
                <a:latin typeface="+mn-lt"/>
              </a:rPr>
              <a:t>L </a:t>
            </a:r>
            <a:r>
              <a:rPr lang="en-US" altLang="en-US" sz="2400" dirty="0">
                <a:latin typeface="+mn-lt"/>
              </a:rPr>
              <a:t>class diagram of </a:t>
            </a:r>
            <a:r>
              <a:rPr lang="en-US" altLang="en-US" sz="2400" dirty="0" smtClean="0">
                <a:latin typeface="+mn-lt"/>
              </a:rPr>
              <a:t>Figure 11.2 </a:t>
            </a:r>
            <a:r>
              <a:rPr lang="en-US" altLang="en-US" sz="2400" dirty="0">
                <a:latin typeface="+mn-lt"/>
              </a:rPr>
              <a:t>shows an </a:t>
            </a:r>
            <a:r>
              <a:rPr lang="en-US" altLang="en-US" sz="2400" b="1" dirty="0">
                <a:latin typeface="+mn-lt"/>
              </a:rPr>
              <a:t>inheritance hierarchy</a:t>
            </a:r>
            <a:r>
              <a:rPr lang="en-US" altLang="en-US" sz="2400" dirty="0">
                <a:latin typeface="+mn-lt"/>
              </a:rPr>
              <a:t> representing a university community.</a:t>
            </a:r>
          </a:p>
          <a:p>
            <a:pPr eaLnBrk="1" hangingPunct="1"/>
            <a:r>
              <a:rPr lang="en-US" altLang="en-US" sz="2400" dirty="0">
                <a:latin typeface="+mn-lt"/>
              </a:rPr>
              <a:t>Each arrow represents an </a:t>
            </a:r>
            <a:r>
              <a:rPr lang="en-US" altLang="en-US" sz="2400" b="1" dirty="0">
                <a:latin typeface="+mn-lt"/>
              </a:rPr>
              <a:t>is-a</a:t>
            </a:r>
            <a:r>
              <a:rPr lang="en-US" altLang="en-US" sz="2400" dirty="0">
                <a:latin typeface="+mn-lt"/>
              </a:rPr>
              <a:t> relationship</a:t>
            </a:r>
            <a:r>
              <a:rPr lang="en-US" altLang="en-US" sz="2400" dirty="0" smtClean="0">
                <a:latin typeface="+mn-lt"/>
              </a:rPr>
              <a:t>.</a:t>
            </a:r>
            <a:endParaRPr lang="en-US" altLang="en-US" sz="2400" dirty="0">
              <a:latin typeface="+mn-lt"/>
            </a:endParaRPr>
          </a:p>
        </p:txBody>
      </p:sp>
    </p:spTree>
    <p:extLst>
      <p:ext uri="{BB962C8B-B14F-4D97-AF65-F5344CB8AC3E}">
        <p14:creationId xmlns:p14="http://schemas.microsoft.com/office/powerpoint/2010/main" val="60735533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215371"/>
            <a:ext cx="8239125" cy="1097279"/>
          </a:xfrm>
        </p:spPr>
        <p:txBody>
          <a:bodyPr/>
          <a:lstStyle/>
          <a:p>
            <a:r>
              <a:rPr lang="en-US" sz="3200" dirty="0" smtClean="0"/>
              <a:t>Figure </a:t>
            </a:r>
            <a:r>
              <a:rPr lang="en-US" sz="3200" dirty="0"/>
              <a:t>11.2 Inheritance Hierarchy </a:t>
            </a:r>
            <a:r>
              <a:rPr lang="en-US" sz="3200" dirty="0" smtClean="0"/>
              <a:t>U</a:t>
            </a:r>
            <a:r>
              <a:rPr lang="en-US" sz="100" dirty="0" smtClean="0"/>
              <a:t> </a:t>
            </a:r>
            <a:r>
              <a:rPr lang="en-US" sz="3200" dirty="0" smtClean="0"/>
              <a:t>M</a:t>
            </a:r>
            <a:r>
              <a:rPr lang="en-US" sz="100" dirty="0" smtClean="0"/>
              <a:t> </a:t>
            </a:r>
            <a:r>
              <a:rPr lang="en-US" sz="3200" dirty="0"/>
              <a:t>L Class Diagram for University </a:t>
            </a:r>
            <a:r>
              <a:rPr lang="en-US" sz="3200" dirty="0" smtClean="0">
                <a:latin typeface="Consolas" panose="020B0609020204030204" pitchFamily="49" charset="0"/>
              </a:rPr>
              <a:t>CommunityMember</a:t>
            </a:r>
            <a:r>
              <a:rPr lang="en-US" sz="3200" dirty="0"/>
              <a:t>s</a:t>
            </a:r>
          </a:p>
        </p:txBody>
      </p:sp>
      <p:pic>
        <p:nvPicPr>
          <p:cNvPr id="6" name="Picture 5" descr="A hierarchy diagram. The diagram consists of boxes labeled with classes, arranged from bottom to top. Each class is connected to its affiliated class above by an arrow with a hollow, triangular arrowhead. The classes and affiliations are as follows. Community members are either employees, students, or alumnus. Employees are either faculty or staff. Faculty are either administrators or teacher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8252" y="1895021"/>
            <a:ext cx="7717020" cy="3860800"/>
          </a:xfrm>
          <a:prstGeom prst="rect">
            <a:avLst/>
          </a:prstGeom>
        </p:spPr>
      </p:pic>
    </p:spTree>
    <p:extLst>
      <p:ext uri="{BB962C8B-B14F-4D97-AF65-F5344CB8AC3E}">
        <p14:creationId xmlns:p14="http://schemas.microsoft.com/office/powerpoint/2010/main" val="333837339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11.2 Base Classes and Derived Classes</a:t>
            </a:r>
            <a:r>
              <a:rPr lang="en-US" sz="2000" b="0" dirty="0"/>
              <a:t> </a:t>
            </a:r>
            <a:r>
              <a:rPr lang="en-US" sz="2000" b="0" dirty="0" smtClean="0"/>
              <a:t>(3 </a:t>
            </a:r>
            <a:r>
              <a:rPr lang="en-US" sz="2000" b="0" dirty="0"/>
              <a:t>of </a:t>
            </a:r>
            <a:r>
              <a:rPr lang="en-US" sz="2000" b="0" dirty="0" smtClean="0"/>
              <a:t>4)</a:t>
            </a:r>
            <a:endParaRPr lang="en-US" dirty="0"/>
          </a:p>
        </p:txBody>
      </p:sp>
      <p:sp>
        <p:nvSpPr>
          <p:cNvPr id="5" name="Text Placeholder 4"/>
          <p:cNvSpPr>
            <a:spLocks noGrp="1"/>
          </p:cNvSpPr>
          <p:nvPr>
            <p:ph type="body" idx="1"/>
          </p:nvPr>
        </p:nvSpPr>
        <p:spPr/>
        <p:txBody>
          <a:bodyPr/>
          <a:lstStyle/>
          <a:p>
            <a:pPr eaLnBrk="1" hangingPunct="1"/>
            <a:r>
              <a:rPr lang="en-US" altLang="en-US" sz="2400" dirty="0">
                <a:latin typeface="+mn-lt"/>
                <a:cs typeface="Times New Roman" panose="02020603050405020304" pitchFamily="18" charset="0"/>
              </a:rPr>
              <a:t>Now consider the </a:t>
            </a:r>
            <a:r>
              <a:rPr lang="en-US" altLang="en-US" sz="2400" dirty="0">
                <a:latin typeface="Consolas" panose="020B0609020204030204" pitchFamily="49" charset="0"/>
                <a:cs typeface="Times New Roman" panose="02020603050405020304" pitchFamily="18" charset="0"/>
              </a:rPr>
              <a:t>Shape</a:t>
            </a:r>
            <a:r>
              <a:rPr lang="en-US" altLang="en-US" sz="2400" dirty="0">
                <a:latin typeface="+mn-lt"/>
                <a:cs typeface="Times New Roman" panose="02020603050405020304" pitchFamily="18" charset="0"/>
              </a:rPr>
              <a:t> hierarchy in </a:t>
            </a:r>
            <a:r>
              <a:rPr lang="en-US" altLang="en-US" sz="2400" dirty="0" smtClean="0">
                <a:latin typeface="+mn-lt"/>
                <a:cs typeface="Times New Roman" panose="02020603050405020304" pitchFamily="18" charset="0"/>
              </a:rPr>
              <a:t>Figure</a:t>
            </a:r>
            <a:r>
              <a:rPr lang="en-US" altLang="en-US" sz="2400" dirty="0">
                <a:latin typeface="+mn-lt"/>
                <a:cs typeface="Times New Roman" panose="02020603050405020304" pitchFamily="18" charset="0"/>
              </a:rPr>
              <a:t> 11.3.</a:t>
            </a:r>
            <a:endParaRPr lang="en-US" altLang="en-US" sz="2400" dirty="0">
              <a:latin typeface="+mn-lt"/>
              <a:ea typeface="Times New Roman" panose="02020603050405020304" pitchFamily="18" charset="0"/>
              <a:cs typeface="Calibri" panose="020F0502020204030204" pitchFamily="34" charset="0"/>
            </a:endParaRPr>
          </a:p>
          <a:p>
            <a:pPr eaLnBrk="1" hangingPunct="1"/>
            <a:r>
              <a:rPr lang="en-US" altLang="en-US" sz="2400" dirty="0">
                <a:latin typeface="+mn-lt"/>
                <a:cs typeface="Times New Roman" panose="02020603050405020304" pitchFamily="18" charset="0"/>
              </a:rPr>
              <a:t>We can follow the arrows to identify the </a:t>
            </a:r>
            <a:r>
              <a:rPr lang="en-US" altLang="en-US" sz="2400" b="1" dirty="0">
                <a:latin typeface="+mn-lt"/>
                <a:cs typeface="Times New Roman" panose="02020603050405020304" pitchFamily="18" charset="0"/>
              </a:rPr>
              <a:t>is-a</a:t>
            </a:r>
            <a:r>
              <a:rPr lang="en-US" altLang="en-US" sz="2400" dirty="0">
                <a:latin typeface="+mn-lt"/>
                <a:cs typeface="Times New Roman" panose="02020603050405020304" pitchFamily="18" charset="0"/>
              </a:rPr>
              <a:t> relationships.</a:t>
            </a:r>
          </a:p>
        </p:txBody>
      </p:sp>
    </p:spTree>
    <p:extLst>
      <p:ext uri="{BB962C8B-B14F-4D97-AF65-F5344CB8AC3E}">
        <p14:creationId xmlns:p14="http://schemas.microsoft.com/office/powerpoint/2010/main" val="367734760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Figure 11.3 U</a:t>
            </a:r>
            <a:r>
              <a:rPr lang="en-US" sz="100" dirty="0" smtClean="0"/>
              <a:t> </a:t>
            </a:r>
            <a:r>
              <a:rPr lang="en-US" dirty="0" smtClean="0"/>
              <a:t>M</a:t>
            </a:r>
            <a:r>
              <a:rPr lang="en-US" sz="100" dirty="0" smtClean="0"/>
              <a:t> </a:t>
            </a:r>
            <a:r>
              <a:rPr lang="en-US" dirty="0"/>
              <a:t>L Class Diagram Showing an Inheritance Hierarchy for </a:t>
            </a:r>
            <a:r>
              <a:rPr lang="en-US" dirty="0">
                <a:latin typeface="Consolas" panose="020B0609020204030204" pitchFamily="49" charset="0"/>
              </a:rPr>
              <a:t>Shape</a:t>
            </a:r>
            <a:r>
              <a:rPr lang="en-US" sz="3200" dirty="0"/>
              <a:t>s</a:t>
            </a:r>
          </a:p>
        </p:txBody>
      </p:sp>
      <p:pic>
        <p:nvPicPr>
          <p:cNvPr id="6" name="Picture 5" descr="A hierarchy diagram. Shapes can either be two-dimensional shapes or three-dimensional shapes. Two dimensional shapes can either be a circle, square, or triangle. Three-dimensional shapes can either be a sphere, cube, or tetrahedron."/>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9693" y="1906345"/>
            <a:ext cx="8085145" cy="3202216"/>
          </a:xfrm>
          <a:prstGeom prst="rect">
            <a:avLst/>
          </a:prstGeom>
        </p:spPr>
      </p:pic>
    </p:spTree>
    <p:extLst>
      <p:ext uri="{BB962C8B-B14F-4D97-AF65-F5344CB8AC3E}">
        <p14:creationId xmlns:p14="http://schemas.microsoft.com/office/powerpoint/2010/main" val="119829008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11.2 Base Classes and Derived Classes</a:t>
            </a:r>
            <a:r>
              <a:rPr lang="en-US" sz="2000" b="0" dirty="0"/>
              <a:t> </a:t>
            </a:r>
            <a:r>
              <a:rPr lang="en-US" sz="2000" b="0" dirty="0" smtClean="0"/>
              <a:t>(4 </a:t>
            </a:r>
            <a:r>
              <a:rPr lang="en-US" sz="2000" b="0" dirty="0"/>
              <a:t>of </a:t>
            </a:r>
            <a:r>
              <a:rPr lang="en-US" sz="2000" b="0" dirty="0" smtClean="0"/>
              <a:t>4)</a:t>
            </a:r>
            <a:endParaRPr lang="en-US" dirty="0"/>
          </a:p>
        </p:txBody>
      </p:sp>
      <p:sp>
        <p:nvSpPr>
          <p:cNvPr id="5" name="Text Placeholder 4"/>
          <p:cNvSpPr>
            <a:spLocks noGrp="1"/>
          </p:cNvSpPr>
          <p:nvPr>
            <p:ph type="body" idx="1"/>
          </p:nvPr>
        </p:nvSpPr>
        <p:spPr/>
        <p:txBody>
          <a:bodyPr/>
          <a:lstStyle/>
          <a:p>
            <a:pPr eaLnBrk="1" hangingPunct="1"/>
            <a:r>
              <a:rPr lang="en-US" altLang="en-US" sz="2400" dirty="0">
                <a:solidFill>
                  <a:schemeClr val="tx1"/>
                </a:solidFill>
                <a:latin typeface="+mn-lt"/>
                <a:ea typeface="Times New Roman" panose="02020603050405020304" pitchFamily="18" charset="0"/>
                <a:cs typeface="Calibri" panose="020F0502020204030204" pitchFamily="34" charset="0"/>
              </a:rPr>
              <a:t>Objects of all classes that extend a common base class can be treated as objects of that base class.</a:t>
            </a:r>
          </a:p>
          <a:p>
            <a:pPr eaLnBrk="1" hangingPunct="1"/>
            <a:r>
              <a:rPr lang="en-US" altLang="en-US" sz="2400" dirty="0">
                <a:solidFill>
                  <a:schemeClr val="tx1"/>
                </a:solidFill>
                <a:latin typeface="+mn-lt"/>
                <a:ea typeface="Times New Roman" panose="02020603050405020304" pitchFamily="18" charset="0"/>
                <a:cs typeface="Calibri" panose="020F0502020204030204" pitchFamily="34" charset="0"/>
              </a:rPr>
              <a:t>However, base-class objects cannot be treated as objects of their derived classes.</a:t>
            </a:r>
          </a:p>
          <a:p>
            <a:pPr eaLnBrk="1" hangingPunct="1"/>
            <a:r>
              <a:rPr lang="en-US" altLang="en-US" sz="2400" dirty="0">
                <a:solidFill>
                  <a:schemeClr val="tx1"/>
                </a:solidFill>
                <a:latin typeface="+mn-lt"/>
                <a:ea typeface="Times New Roman" panose="02020603050405020304" pitchFamily="18" charset="0"/>
                <a:cs typeface="Calibri" panose="020F0502020204030204" pitchFamily="34" charset="0"/>
              </a:rPr>
              <a:t>A derived class can customize methods it inherits from its base class. In such cases, the derived class can </a:t>
            </a:r>
            <a:r>
              <a:rPr lang="en-US" altLang="en-US" sz="2400" b="1" dirty="0">
                <a:solidFill>
                  <a:schemeClr val="tx1"/>
                </a:solidFill>
                <a:latin typeface="+mn-lt"/>
                <a:ea typeface="Times New Roman" panose="02020603050405020304" pitchFamily="18" charset="0"/>
                <a:cs typeface="Calibri" panose="020F0502020204030204" pitchFamily="34" charset="0"/>
              </a:rPr>
              <a:t>override</a:t>
            </a:r>
            <a:r>
              <a:rPr lang="en-US" altLang="en-US" sz="2400" dirty="0">
                <a:solidFill>
                  <a:schemeClr val="tx1"/>
                </a:solidFill>
                <a:latin typeface="+mn-lt"/>
                <a:ea typeface="Times New Roman" panose="02020603050405020304" pitchFamily="18" charset="0"/>
                <a:cs typeface="Calibri" panose="020F0502020204030204" pitchFamily="34" charset="0"/>
              </a:rPr>
              <a:t> (redefine) the base-class method with an appropriate implementation.</a:t>
            </a:r>
          </a:p>
        </p:txBody>
      </p:sp>
    </p:spTree>
    <p:extLst>
      <p:ext uri="{BB962C8B-B14F-4D97-AF65-F5344CB8AC3E}">
        <p14:creationId xmlns:p14="http://schemas.microsoft.com/office/powerpoint/2010/main" val="348375705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anose="02020603050405020304" pitchFamily="18" charset="0"/>
              </a:rPr>
              <a:t>11.3 </a:t>
            </a:r>
            <a:r>
              <a:rPr lang="en-US" dirty="0" smtClean="0">
                <a:latin typeface="Consolas" panose="020B0609020204030204" pitchFamily="49" charset="0"/>
              </a:rPr>
              <a:t>protected</a:t>
            </a:r>
            <a:r>
              <a:rPr lang="en-US" dirty="0" smtClean="0">
                <a:latin typeface="Times New Roman" panose="02020603050405020304" pitchFamily="18" charset="0"/>
              </a:rPr>
              <a:t> </a:t>
            </a:r>
            <a:r>
              <a:rPr lang="en-US" dirty="0">
                <a:latin typeface="Times New Roman" panose="02020603050405020304" pitchFamily="18" charset="0"/>
              </a:rPr>
              <a:t>Members</a:t>
            </a:r>
          </a:p>
        </p:txBody>
      </p:sp>
      <p:sp>
        <p:nvSpPr>
          <p:cNvPr id="3" name="Text Placeholder 2"/>
          <p:cNvSpPr>
            <a:spLocks noGrp="1"/>
          </p:cNvSpPr>
          <p:nvPr>
            <p:ph type="body" idx="1"/>
          </p:nvPr>
        </p:nvSpPr>
        <p:spPr/>
        <p:txBody>
          <a:bodyPr/>
          <a:lstStyle/>
          <a:p>
            <a:pPr eaLnBrk="1" hangingPunct="1"/>
            <a:r>
              <a:rPr lang="en-US" altLang="en-US" sz="2400" dirty="0">
                <a:latin typeface="+mn-lt"/>
                <a:cs typeface="Times New Roman" panose="02020603050405020304" pitchFamily="18" charset="0"/>
              </a:rPr>
              <a:t>A base class’s </a:t>
            </a:r>
            <a:r>
              <a:rPr lang="en-US" altLang="en-US" sz="2400" dirty="0">
                <a:latin typeface="Consolas" panose="020B0609020204030204" pitchFamily="49" charset="0"/>
                <a:cs typeface="Times New Roman" panose="02020603050405020304" pitchFamily="18" charset="0"/>
              </a:rPr>
              <a:t>private</a:t>
            </a:r>
            <a:r>
              <a:rPr lang="en-US" altLang="en-US" sz="2400" dirty="0">
                <a:latin typeface="+mn-lt"/>
                <a:cs typeface="Times New Roman" panose="02020603050405020304" pitchFamily="18" charset="0"/>
              </a:rPr>
              <a:t> members </a:t>
            </a:r>
            <a:r>
              <a:rPr lang="en-US" altLang="en-US" sz="2400" b="1" dirty="0">
                <a:latin typeface="+mn-lt"/>
                <a:cs typeface="Times New Roman" panose="02020603050405020304" pitchFamily="18" charset="0"/>
              </a:rPr>
              <a:t>are</a:t>
            </a:r>
            <a:r>
              <a:rPr lang="en-US" altLang="en-US" sz="2400" dirty="0">
                <a:latin typeface="+mn-lt"/>
                <a:cs typeface="Times New Roman" panose="02020603050405020304" pitchFamily="18" charset="0"/>
              </a:rPr>
              <a:t> inherited by derived classes, but are </a:t>
            </a:r>
            <a:r>
              <a:rPr lang="en-US" altLang="en-US" sz="2400" b="1" dirty="0">
                <a:latin typeface="+mn-lt"/>
                <a:cs typeface="Times New Roman" panose="02020603050405020304" pitchFamily="18" charset="0"/>
              </a:rPr>
              <a:t>not</a:t>
            </a:r>
            <a:r>
              <a:rPr lang="en-US" altLang="en-US" sz="2400" dirty="0">
                <a:latin typeface="+mn-lt"/>
                <a:cs typeface="Times New Roman" panose="02020603050405020304" pitchFamily="18" charset="0"/>
              </a:rPr>
              <a:t> directly accessible by derived-class methods and properties.</a:t>
            </a:r>
            <a:endParaRPr lang="en-US" altLang="en-US" sz="2400" dirty="0">
              <a:latin typeface="+mn-lt"/>
              <a:ea typeface="Times New Roman" panose="02020603050405020304" pitchFamily="18" charset="0"/>
              <a:cs typeface="Calibri" panose="020F0502020204030204" pitchFamily="34" charset="0"/>
            </a:endParaRPr>
          </a:p>
          <a:p>
            <a:r>
              <a:rPr lang="en-US" altLang="en-US" sz="2400" dirty="0">
                <a:latin typeface="+mn-lt"/>
                <a:cs typeface="Times New Roman" panose="02020603050405020304" pitchFamily="18" charset="0"/>
              </a:rPr>
              <a:t>A base class’s </a:t>
            </a:r>
            <a:r>
              <a:rPr lang="en-US" altLang="en-US" sz="2400" dirty="0">
                <a:latin typeface="Consolas" panose="020B0609020204030204" pitchFamily="49" charset="0"/>
                <a:cs typeface="Times New Roman" panose="02020603050405020304" pitchFamily="18" charset="0"/>
              </a:rPr>
              <a:t>protected</a:t>
            </a:r>
            <a:r>
              <a:rPr lang="en-US" altLang="en-US" sz="2400" dirty="0">
                <a:latin typeface="+mn-lt"/>
                <a:cs typeface="Times New Roman" panose="02020603050405020304" pitchFamily="18" charset="0"/>
              </a:rPr>
              <a:t> members can be accessed by members of that base class </a:t>
            </a:r>
            <a:r>
              <a:rPr lang="en-US" altLang="en-US" sz="2400" b="1" dirty="0">
                <a:latin typeface="+mn-lt"/>
                <a:cs typeface="Times New Roman" panose="02020603050405020304" pitchFamily="18" charset="0"/>
              </a:rPr>
              <a:t>and</a:t>
            </a:r>
            <a:r>
              <a:rPr lang="en-US" altLang="en-US" sz="2400" dirty="0">
                <a:latin typeface="+mn-lt"/>
                <a:cs typeface="Times New Roman" panose="02020603050405020304" pitchFamily="18" charset="0"/>
              </a:rPr>
              <a:t> by members of its derived classes, but not by clients of the class.</a:t>
            </a:r>
          </a:p>
        </p:txBody>
      </p:sp>
    </p:spTree>
    <p:extLst>
      <p:ext uri="{BB962C8B-B14F-4D97-AF65-F5344CB8AC3E}">
        <p14:creationId xmlns:p14="http://schemas.microsoft.com/office/powerpoint/2010/main" val="290197238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Software Engineering </a:t>
            </a:r>
            <a:r>
              <a:rPr lang="en-US" dirty="0" smtClean="0"/>
              <a:t>Observation 11.1</a:t>
            </a:r>
            <a:endParaRPr lang="en-US" dirty="0"/>
          </a:p>
        </p:txBody>
      </p:sp>
      <p:sp>
        <p:nvSpPr>
          <p:cNvPr id="3" name="Text Placeholder 2"/>
          <p:cNvSpPr>
            <a:spLocks noGrp="1"/>
          </p:cNvSpPr>
          <p:nvPr>
            <p:ph type="body" idx="1"/>
          </p:nvPr>
        </p:nvSpPr>
        <p:spPr/>
        <p:txBody>
          <a:bodyPr/>
          <a:lstStyle/>
          <a:p>
            <a:pPr marL="0" indent="0">
              <a:buNone/>
            </a:pPr>
            <a:r>
              <a:rPr lang="en-US" sz="2400" dirty="0">
                <a:latin typeface="+mn-lt"/>
              </a:rPr>
              <a:t>Properties and methods of a derived class cannot directly access </a:t>
            </a:r>
            <a:r>
              <a:rPr lang="en-US" sz="2400" dirty="0">
                <a:latin typeface="Consolas" panose="020B0609020204030204" pitchFamily="49" charset="0"/>
                <a:cs typeface="Times New Roman" panose="02020603050405020304" pitchFamily="18" charset="0"/>
              </a:rPr>
              <a:t>private</a:t>
            </a:r>
            <a:r>
              <a:rPr lang="en-US" sz="2400" dirty="0">
                <a:latin typeface="+mn-lt"/>
              </a:rPr>
              <a:t> members of the </a:t>
            </a:r>
            <a:r>
              <a:rPr lang="en-US" sz="2400" dirty="0" smtClean="0">
                <a:latin typeface="+mn-lt"/>
              </a:rPr>
              <a:t>base class</a:t>
            </a:r>
            <a:r>
              <a:rPr lang="en-US" sz="2400" dirty="0">
                <a:latin typeface="+mn-lt"/>
              </a:rPr>
              <a:t>. A derived class can change the state of </a:t>
            </a:r>
            <a:r>
              <a:rPr lang="en-US" sz="2400" dirty="0">
                <a:latin typeface="Consolas" panose="020B0609020204030204" pitchFamily="49" charset="0"/>
                <a:cs typeface="Times New Roman" panose="02020603050405020304" pitchFamily="18" charset="0"/>
              </a:rPr>
              <a:t>private</a:t>
            </a:r>
            <a:r>
              <a:rPr lang="en-US" sz="2400" dirty="0">
                <a:latin typeface="+mn-lt"/>
              </a:rPr>
              <a:t> base-class fields only through </a:t>
            </a:r>
            <a:r>
              <a:rPr lang="en-US" sz="2400" dirty="0">
                <a:latin typeface="Consolas" panose="020B0609020204030204" pitchFamily="49" charset="0"/>
                <a:cs typeface="Times New Roman" panose="02020603050405020304" pitchFamily="18" charset="0"/>
              </a:rPr>
              <a:t>non-private</a:t>
            </a:r>
            <a:r>
              <a:rPr lang="en-US" sz="2400" dirty="0" smtClean="0">
                <a:latin typeface="+mn-lt"/>
              </a:rPr>
              <a:t> methods </a:t>
            </a:r>
            <a:r>
              <a:rPr lang="en-US" sz="2400" dirty="0">
                <a:latin typeface="+mn-lt"/>
              </a:rPr>
              <a:t>and properties provided in the base class.</a:t>
            </a:r>
          </a:p>
        </p:txBody>
      </p:sp>
    </p:spTree>
    <p:extLst>
      <p:ext uri="{BB962C8B-B14F-4D97-AF65-F5344CB8AC3E}">
        <p14:creationId xmlns:p14="http://schemas.microsoft.com/office/powerpoint/2010/main" val="12671193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Software Engineering </a:t>
            </a:r>
            <a:r>
              <a:rPr lang="en-US" dirty="0" smtClean="0"/>
              <a:t>Observation 11.2</a:t>
            </a:r>
            <a:endParaRPr lang="en-US" dirty="0"/>
          </a:p>
        </p:txBody>
      </p:sp>
      <p:sp>
        <p:nvSpPr>
          <p:cNvPr id="3" name="Text Placeholder 2"/>
          <p:cNvSpPr>
            <a:spLocks noGrp="1"/>
          </p:cNvSpPr>
          <p:nvPr>
            <p:ph type="body" idx="1"/>
          </p:nvPr>
        </p:nvSpPr>
        <p:spPr/>
        <p:txBody>
          <a:bodyPr/>
          <a:lstStyle/>
          <a:p>
            <a:pPr marL="0" indent="0">
              <a:buNone/>
            </a:pPr>
            <a:r>
              <a:rPr lang="en-US" sz="2400" dirty="0" smtClean="0">
                <a:latin typeface="+mn-lt"/>
              </a:rPr>
              <a:t>Declaring </a:t>
            </a:r>
            <a:r>
              <a:rPr lang="en-US" sz="2400" dirty="0">
                <a:latin typeface="Consolas" panose="020B0609020204030204" pitchFamily="49" charset="0"/>
                <a:cs typeface="Times New Roman" panose="02020603050405020304" pitchFamily="18" charset="0"/>
              </a:rPr>
              <a:t>private</a:t>
            </a:r>
            <a:r>
              <a:rPr lang="en-US" sz="2400" dirty="0">
                <a:latin typeface="+mn-lt"/>
              </a:rPr>
              <a:t> fields in a base class helps you </a:t>
            </a:r>
            <a:r>
              <a:rPr lang="en-US" sz="2400" dirty="0" smtClean="0">
                <a:latin typeface="+mn-lt"/>
              </a:rPr>
              <a:t>test, debug </a:t>
            </a:r>
            <a:r>
              <a:rPr lang="en-US" sz="2400" dirty="0">
                <a:latin typeface="+mn-lt"/>
              </a:rPr>
              <a:t>and correctly modify systems. If a derived class could access its base class’s </a:t>
            </a:r>
            <a:r>
              <a:rPr lang="en-US" sz="2400" dirty="0">
                <a:latin typeface="Consolas" panose="020B0609020204030204" pitchFamily="49" charset="0"/>
                <a:cs typeface="Times New Roman" panose="02020603050405020304" pitchFamily="18" charset="0"/>
              </a:rPr>
              <a:t>private</a:t>
            </a:r>
            <a:r>
              <a:rPr lang="en-US" sz="2400" dirty="0">
                <a:latin typeface="+mn-lt"/>
              </a:rPr>
              <a:t> fields, classes that inherit from that derived class could access the fields as well. This would propagate access to what should be </a:t>
            </a:r>
            <a:r>
              <a:rPr lang="en-US" sz="2400" dirty="0">
                <a:latin typeface="Consolas" panose="020B0609020204030204" pitchFamily="49" charset="0"/>
                <a:cs typeface="Times New Roman" panose="02020603050405020304" pitchFamily="18" charset="0"/>
              </a:rPr>
              <a:t>private</a:t>
            </a:r>
            <a:r>
              <a:rPr lang="en-US" sz="2400" dirty="0">
                <a:latin typeface="+mn-lt"/>
              </a:rPr>
              <a:t> fields, and the benefits of information hiding would be lost.</a:t>
            </a:r>
          </a:p>
        </p:txBody>
      </p:sp>
    </p:spTree>
    <p:extLst>
      <p:ext uri="{BB962C8B-B14F-4D97-AF65-F5344CB8AC3E}">
        <p14:creationId xmlns:p14="http://schemas.microsoft.com/office/powerpoint/2010/main" val="311859199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11.4.1 Creating </a:t>
            </a:r>
            <a:r>
              <a:rPr lang="en-US" dirty="0"/>
              <a:t>and Using a CommissionEmployee </a:t>
            </a:r>
            <a:r>
              <a:rPr lang="en-US" dirty="0" smtClean="0"/>
              <a:t>Class</a:t>
            </a:r>
            <a:r>
              <a:rPr lang="en-US" sz="2000" b="0" dirty="0" smtClean="0"/>
              <a:t> (1 of 5)</a:t>
            </a:r>
            <a:endParaRPr lang="en-US" sz="2000" b="0" dirty="0"/>
          </a:p>
        </p:txBody>
      </p:sp>
      <p:sp>
        <p:nvSpPr>
          <p:cNvPr id="3" name="Text Placeholder 2"/>
          <p:cNvSpPr>
            <a:spLocks noGrp="1"/>
          </p:cNvSpPr>
          <p:nvPr>
            <p:ph type="body" idx="1"/>
          </p:nvPr>
        </p:nvSpPr>
        <p:spPr/>
        <p:txBody>
          <a:bodyPr/>
          <a:lstStyle/>
          <a:p>
            <a:r>
              <a:rPr lang="en-US" altLang="en-US" sz="2400" dirty="0">
                <a:latin typeface="Consolas" panose="020B0609020204030204" pitchFamily="49" charset="0"/>
                <a:cs typeface="Times New Roman" panose="02020603050405020304" pitchFamily="18" charset="0"/>
              </a:rPr>
              <a:t>CommissionEmployee</a:t>
            </a:r>
            <a:r>
              <a:rPr lang="en-US" altLang="en-US" sz="2400" dirty="0">
                <a:latin typeface="+mn-lt"/>
              </a:rPr>
              <a:t> (</a:t>
            </a:r>
            <a:r>
              <a:rPr lang="en-US" altLang="en-US" sz="2400" dirty="0" smtClean="0">
                <a:latin typeface="+mn-lt"/>
              </a:rPr>
              <a:t>Figure</a:t>
            </a:r>
            <a:r>
              <a:rPr lang="en-US" altLang="en-US" sz="2400" dirty="0">
                <a:latin typeface="+mn-lt"/>
              </a:rPr>
              <a:t> 11.4) represents an employee who is paid a percentage of their sales.</a:t>
            </a:r>
            <a:endParaRPr lang="en-US" sz="2400" dirty="0">
              <a:latin typeface="+mn-lt"/>
            </a:endParaRPr>
          </a:p>
        </p:txBody>
      </p:sp>
    </p:spTree>
    <p:extLst>
      <p:ext uri="{BB962C8B-B14F-4D97-AF65-F5344CB8AC3E}">
        <p14:creationId xmlns:p14="http://schemas.microsoft.com/office/powerpoint/2010/main" val="98392482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Figure 11.4 </a:t>
            </a:r>
            <a:r>
              <a:rPr lang="en-US" dirty="0" smtClean="0">
                <a:latin typeface="Consolas" panose="020B0609020204030204" pitchFamily="49" charset="0"/>
              </a:rPr>
              <a:t>CommissionEmployee</a:t>
            </a:r>
            <a:r>
              <a:rPr lang="en-US" dirty="0"/>
              <a:t> Class Represents a Commission </a:t>
            </a:r>
            <a:r>
              <a:rPr lang="en-US" dirty="0" smtClean="0"/>
              <a:t>Employee</a:t>
            </a:r>
            <a:r>
              <a:rPr lang="en-US" sz="2000" b="0" dirty="0" smtClean="0"/>
              <a:t> (1 </a:t>
            </a:r>
            <a:r>
              <a:rPr lang="en-US" sz="2000" b="0" dirty="0"/>
              <a:t>of </a:t>
            </a:r>
            <a:r>
              <a:rPr lang="en-US" sz="2000" b="0" dirty="0" smtClean="0"/>
              <a:t>5)</a:t>
            </a:r>
            <a:endParaRPr lang="en-US" sz="2000" b="0" dirty="0"/>
          </a:p>
        </p:txBody>
      </p:sp>
      <p:pic>
        <p:nvPicPr>
          <p:cNvPr id="6" name="Picture 5" descr="Program code for commission employee class representing a commission employee. Line 1: forward slash, forward slash, f i g. 11.4, colon, commission employee, period, c s. Line 2: forward slash, forward slash, commission employee, class represents a commission employee. Line 3: using system, semicolon. Line 4: blank. Line 5: public class commission employee, colon, object. Line 6: left brace. Line 7, indented once: public string first name, left brace, get, semicolon, right brace. Line 8, indented once: public string last name, left brace, get, semicolon, right brace. Line 9, indented once: public string social security number, left brace, get, semicolon, right brace. Line 10, indented once: private decimal gross sales, semicolon, forward slash, forward slash, gross weekly sales. Line 11, indented once: private decimal commission rate, semicolon, forward slash, forward slash, commission percentage. Line 12, indented once: blank."/>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8217" y="1768407"/>
            <a:ext cx="7707566" cy="3730170"/>
          </a:xfrm>
          <a:prstGeom prst="rect">
            <a:avLst/>
          </a:prstGeom>
        </p:spPr>
      </p:pic>
    </p:spTree>
    <p:extLst>
      <p:ext uri="{BB962C8B-B14F-4D97-AF65-F5344CB8AC3E}">
        <p14:creationId xmlns:p14="http://schemas.microsoft.com/office/powerpoint/2010/main" val="247937774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Learning Objectives</a:t>
            </a:r>
            <a:endParaRPr lang="en-US" dirty="0"/>
          </a:p>
        </p:txBody>
      </p:sp>
      <p:sp>
        <p:nvSpPr>
          <p:cNvPr id="8" name="Text Placeholder 7"/>
          <p:cNvSpPr>
            <a:spLocks noGrp="1"/>
          </p:cNvSpPr>
          <p:nvPr>
            <p:ph type="body" idx="1"/>
          </p:nvPr>
        </p:nvSpPr>
        <p:spPr>
          <a:xfrm>
            <a:off x="457200" y="1600200"/>
            <a:ext cx="8229600" cy="4757057"/>
          </a:xfrm>
        </p:spPr>
        <p:txBody>
          <a:bodyPr/>
          <a:lstStyle/>
          <a:p>
            <a:pPr>
              <a:spcBef>
                <a:spcPts val="1200"/>
              </a:spcBef>
            </a:pPr>
            <a:r>
              <a:rPr lang="en-US" sz="2200" dirty="0" smtClean="0">
                <a:latin typeface="+mn-lt"/>
              </a:rPr>
              <a:t>Understand how inheritance promotes software reusability.</a:t>
            </a:r>
          </a:p>
          <a:p>
            <a:pPr>
              <a:spcBef>
                <a:spcPts val="1200"/>
              </a:spcBef>
            </a:pPr>
            <a:r>
              <a:rPr lang="en-US" sz="2200" dirty="0" smtClean="0">
                <a:latin typeface="+mn-lt"/>
              </a:rPr>
              <a:t>Create a derived class that inherits attributes and behaviors from a base class.</a:t>
            </a:r>
          </a:p>
          <a:p>
            <a:pPr>
              <a:spcBef>
                <a:spcPts val="1200"/>
              </a:spcBef>
            </a:pPr>
            <a:r>
              <a:rPr lang="en-US" sz="2200" dirty="0" smtClean="0">
                <a:latin typeface="+mn-lt"/>
              </a:rPr>
              <a:t>Override base-class methods in derived classes.</a:t>
            </a:r>
          </a:p>
          <a:p>
            <a:pPr>
              <a:spcBef>
                <a:spcPts val="1200"/>
              </a:spcBef>
            </a:pPr>
            <a:r>
              <a:rPr lang="en-US" sz="2200" dirty="0" smtClean="0">
                <a:latin typeface="+mn-lt"/>
              </a:rPr>
              <a:t>Use access modifier </a:t>
            </a:r>
            <a:r>
              <a:rPr lang="en-US" sz="2200" dirty="0" smtClean="0">
                <a:latin typeface="Consolas" panose="020B0609020204030204" pitchFamily="49" charset="0"/>
              </a:rPr>
              <a:t>protected</a:t>
            </a:r>
            <a:r>
              <a:rPr lang="en-US" sz="2200" dirty="0" smtClean="0">
                <a:latin typeface="+mn-lt"/>
              </a:rPr>
              <a:t> to give derivedclass methods access to base-class members.</a:t>
            </a:r>
          </a:p>
          <a:p>
            <a:pPr>
              <a:spcBef>
                <a:spcPts val="1200"/>
              </a:spcBef>
            </a:pPr>
            <a:r>
              <a:rPr lang="en-US" sz="2200" dirty="0" smtClean="0">
                <a:latin typeface="+mn-lt"/>
              </a:rPr>
              <a:t>Access base-class members with </a:t>
            </a:r>
            <a:r>
              <a:rPr lang="en-US" sz="2200" dirty="0">
                <a:latin typeface="Consolas" panose="020B0609020204030204" pitchFamily="49" charset="0"/>
              </a:rPr>
              <a:t>base</a:t>
            </a:r>
            <a:r>
              <a:rPr lang="en-US" sz="2200" dirty="0" smtClean="0">
                <a:latin typeface="+mn-lt"/>
              </a:rPr>
              <a:t>.</a:t>
            </a:r>
          </a:p>
          <a:p>
            <a:pPr>
              <a:spcBef>
                <a:spcPts val="1200"/>
              </a:spcBef>
            </a:pPr>
            <a:r>
              <a:rPr lang="en-US" sz="2200" dirty="0" smtClean="0">
                <a:latin typeface="+mn-lt"/>
              </a:rPr>
              <a:t>Understand how constructors are used in inheritance hierarchies.</a:t>
            </a:r>
          </a:p>
          <a:p>
            <a:pPr>
              <a:spcBef>
                <a:spcPts val="1200"/>
              </a:spcBef>
            </a:pPr>
            <a:r>
              <a:rPr lang="en-US" sz="2200" dirty="0" smtClean="0">
                <a:latin typeface="+mn-lt"/>
              </a:rPr>
              <a:t>See an overview of the methods of class </a:t>
            </a:r>
            <a:r>
              <a:rPr lang="en-US" sz="2200" dirty="0">
                <a:latin typeface="Consolas" panose="020B0609020204030204" pitchFamily="49" charset="0"/>
              </a:rPr>
              <a:t>object</a:t>
            </a:r>
            <a:r>
              <a:rPr lang="en-US" sz="2200" dirty="0" smtClean="0">
                <a:latin typeface="+mn-lt"/>
              </a:rPr>
              <a:t>, the direct or indirect base class of all classes.</a:t>
            </a:r>
            <a:endParaRPr lang="en-US" sz="2200" dirty="0">
              <a:latin typeface="+mn-lt"/>
            </a:endParaRPr>
          </a:p>
        </p:txBody>
      </p:sp>
    </p:spTree>
    <p:extLst>
      <p:ext uri="{BB962C8B-B14F-4D97-AF65-F5344CB8AC3E}">
        <p14:creationId xmlns:p14="http://schemas.microsoft.com/office/powerpoint/2010/main" val="270377065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Figure 11.4 </a:t>
            </a:r>
            <a:r>
              <a:rPr lang="en-US" dirty="0">
                <a:latin typeface="Consolas" panose="020B0609020204030204" pitchFamily="49" charset="0"/>
              </a:rPr>
              <a:t>CommissionEmployee</a:t>
            </a:r>
            <a:r>
              <a:rPr lang="en-US" dirty="0" smtClean="0"/>
              <a:t> Class Represents a Commission Employee</a:t>
            </a:r>
            <a:r>
              <a:rPr lang="en-US" sz="2000" b="0" dirty="0" smtClean="0"/>
              <a:t> (2 of 5)</a:t>
            </a:r>
            <a:endParaRPr lang="en-US" dirty="0"/>
          </a:p>
        </p:txBody>
      </p:sp>
      <p:pic>
        <p:nvPicPr>
          <p:cNvPr id="4" name="Picture 3" descr="Program code for commission employee class representing a commission employee. Line 13, indented once: forward slash, forward slash, five-parameter constructor. Line 14, indented once: public commission employee, left parenthesis, string first name, comma, string last name, comma. Line 15, indented twice: string social security number, comma, decimal gross sales, comma. Line 16, indented twice: decimal commission rate, right parenthesis. Line 17, indented once: left brace. Line 18, indented twice: forward slash, forward slash, implicit call to object constructor occurs here. Line 19, indented twice: first name, = first name, semicolon. Line 20, indented twice: last name, = last name, semicolon. Line 21, indented twice: social security number = social security number, semicolon. Line 22, indented twice: gross sales = gross sales, semicolon, forward slash, forward slash, validates gross sales. Line 23, indented twice: commission rate = commission rate, semicolon, forward slash, forward slash, validates commission rate. Line 24, indented once: right brace. Line 25: blank."/>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9623" y="1693063"/>
            <a:ext cx="7984755" cy="3360603"/>
          </a:xfrm>
          <a:prstGeom prst="rect">
            <a:avLst/>
          </a:prstGeom>
        </p:spPr>
      </p:pic>
    </p:spTree>
    <p:extLst>
      <p:ext uri="{BB962C8B-B14F-4D97-AF65-F5344CB8AC3E}">
        <p14:creationId xmlns:p14="http://schemas.microsoft.com/office/powerpoint/2010/main" val="6581403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Figure 11.4 </a:t>
            </a:r>
            <a:r>
              <a:rPr lang="en-US" dirty="0">
                <a:latin typeface="Consolas" panose="020B0609020204030204" pitchFamily="49" charset="0"/>
              </a:rPr>
              <a:t>CommissionEmployee</a:t>
            </a:r>
            <a:r>
              <a:rPr lang="en-US" dirty="0"/>
              <a:t> Class Represents a Commission Employee</a:t>
            </a:r>
            <a:r>
              <a:rPr lang="en-US" sz="2000" b="0" dirty="0"/>
              <a:t> </a:t>
            </a:r>
            <a:r>
              <a:rPr lang="en-US" sz="2000" b="0" dirty="0" smtClean="0"/>
              <a:t>(3 </a:t>
            </a:r>
            <a:r>
              <a:rPr lang="en-US" sz="2000" b="0" dirty="0"/>
              <a:t>of 5)</a:t>
            </a:r>
            <a:endParaRPr lang="en-US" dirty="0"/>
          </a:p>
        </p:txBody>
      </p:sp>
      <p:pic>
        <p:nvPicPr>
          <p:cNvPr id="4" name="Picture 3" descr="Program code for commission employee class representing a commission employee. Line 26, indented once: forward slash, forward slash, property that gets and sets commission employee’s gross sales. Line 27, indented once: public decimal gross sales. Line 28, indented once: left brace. Line 29, indented twice: get. Line 30, indented twice: left brace. Line 31, indented three times: return gross sales, semicolon. Line 32, indented twice: right brace. Line 33, indented twice: set. Line 34, indented twice: left brace. Line 35, indented three times: if, left parenthesis, value, left angle bracket, 0, right parenthesis, forward slash, forward slash, validation. Line 36, indented three times: left brace. Line 37, indented four times: throw new argument out of range exception, left parenthesis, name of, left parenthesis, value, right parenthesis, comma. Line 38, indented five times: value, comma, dollar sign, open quotes, left brace, name of, left parenthesis, gross sales, right parenthesis, right brace, must be right angle bracket = 0, close quotes, right parenthesis, semicolon. Line 39, indented three times: right brace. Line 40: blank. Line 41, indented three times: gross sales = value, semicolon. Line 42, indented twice: right brace. Line 43, indented once: right brace. Line 44: blank."/>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958" y="1726209"/>
            <a:ext cx="7924084" cy="4099930"/>
          </a:xfrm>
          <a:prstGeom prst="rect">
            <a:avLst/>
          </a:prstGeom>
        </p:spPr>
      </p:pic>
    </p:spTree>
    <p:extLst>
      <p:ext uri="{BB962C8B-B14F-4D97-AF65-F5344CB8AC3E}">
        <p14:creationId xmlns:p14="http://schemas.microsoft.com/office/powerpoint/2010/main" val="428243756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Figure 11.4 </a:t>
            </a:r>
            <a:r>
              <a:rPr lang="en-US" dirty="0">
                <a:latin typeface="Consolas" panose="020B0609020204030204" pitchFamily="49" charset="0"/>
              </a:rPr>
              <a:t>CommissionEmployee</a:t>
            </a:r>
            <a:r>
              <a:rPr lang="en-US" dirty="0"/>
              <a:t> Class Represents a Commission Employee</a:t>
            </a:r>
            <a:r>
              <a:rPr lang="en-US" sz="2000" b="0" dirty="0"/>
              <a:t> </a:t>
            </a:r>
            <a:r>
              <a:rPr lang="en-US" sz="2000" b="0" dirty="0" smtClean="0"/>
              <a:t>(4 </a:t>
            </a:r>
            <a:r>
              <a:rPr lang="en-US" sz="2000" b="0" dirty="0"/>
              <a:t>of 5)</a:t>
            </a:r>
            <a:endParaRPr lang="en-US" dirty="0"/>
          </a:p>
        </p:txBody>
      </p:sp>
      <p:pic>
        <p:nvPicPr>
          <p:cNvPr id="4" name="Picture 3" descr="Program code for commission employee class representing a commission employee. Line 45, indented once: forward slash, forward slash, property that gets and sets commission employee’s commission rate. Line 46, indented once: public decimal commission rate. Line 47, indented once: left brace. Line 48, indented twice: get. Line 49, indented twice: left brace. Line 50, indented three times: return commission rate, semicolon. Line 51, indented twice: right brace. Line 52, indented twice: set. Line 53, indented twice: left brace. Line 54, indented three times: if, left parenthesis, value, left angle bracket, = 0, double pipe, value, right angle bracket = 1, right parenthesis, forward slash, forward slash, validation. Line 55, indented three times: left brace. Line 56, indented four times: throw new argument out of range exception, left parenthesis, name of, left parenthesis, value, right parenthesis, comma. Line 57, indented five times: value, comma, dollar sign, open quotes, left brace, name of, left parenthesis, commission rate, right parenthesis, right brace, must be, right angle bracket, 0 and, left angle bracket, 1, close quotes, right parenthesis, semicolon. Line 58, indented three times: right brace. Line 59, indented three times: blank. Line 60, indented three times: commission rate = value, semicolon. Line 61, indented twice: right brace. Line 62, indented once: right brac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8716" y="1683423"/>
            <a:ext cx="7486568" cy="4122057"/>
          </a:xfrm>
          <a:prstGeom prst="rect">
            <a:avLst/>
          </a:prstGeom>
        </p:spPr>
      </p:pic>
    </p:spTree>
    <p:extLst>
      <p:ext uri="{BB962C8B-B14F-4D97-AF65-F5344CB8AC3E}">
        <p14:creationId xmlns:p14="http://schemas.microsoft.com/office/powerpoint/2010/main" val="100246483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Figure 11.4 </a:t>
            </a:r>
            <a:r>
              <a:rPr lang="en-US" dirty="0">
                <a:latin typeface="Consolas" panose="020B0609020204030204" pitchFamily="49" charset="0"/>
              </a:rPr>
              <a:t>CommissionEmployee</a:t>
            </a:r>
            <a:r>
              <a:rPr lang="en-US" dirty="0"/>
              <a:t> Class Represents a Commission Employee</a:t>
            </a:r>
            <a:r>
              <a:rPr lang="en-US" sz="2000" b="0" dirty="0"/>
              <a:t> </a:t>
            </a:r>
            <a:r>
              <a:rPr lang="en-US" sz="2000" b="0" dirty="0" smtClean="0"/>
              <a:t>(5 </a:t>
            </a:r>
            <a:r>
              <a:rPr lang="en-US" sz="2000" b="0" dirty="0"/>
              <a:t>of 5)</a:t>
            </a:r>
            <a:endParaRPr lang="en-US" dirty="0"/>
          </a:p>
        </p:txBody>
      </p:sp>
      <p:pic>
        <p:nvPicPr>
          <p:cNvPr id="5" name="Picture 4" descr="Program code for commission employee class representing a commission employee. Line 63: blank. Line 64, indented once: forward slash, forward slash, calculate commission employee’s pay. Line 65, indented once: public decimal earnings, left parenthesis, right parenthesis, = right angle bracket commission rate, asterisk, gross sales, semicolon. Line 66: blank. Line 67, indented once: forward slash, forward slash, return string representation of commission employee, object. Line 68, indented once: public override string to string, left parenthesis, right parenthesis, = right angle bracket. Line 69, indented twice: dollar sign, open quotes, commission employee, colon, left brace, first name, right brace, left brace, last name, right brace, back slash, n, close quotes, +. Line 70, indented twice: dollar sign, open quotes, social security number, colon, left brace, social security number, right brace, back slash, n, close quotes, +. Line 71, indented twice: dollar sign, open quotes, gross sales, colon, left brace, gross sales, colon, c, right brace, back slash, n, close quotes, +. Line 72, indented twice: dollar sign, open quotes, commission rate, colon, left brace, commission rate, colon, f 2, right brace, close quotes, semicolon. Line 73: right brac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6399" y="1755619"/>
            <a:ext cx="7811202" cy="3489271"/>
          </a:xfrm>
          <a:prstGeom prst="rect">
            <a:avLst/>
          </a:prstGeom>
        </p:spPr>
      </p:pic>
    </p:spTree>
    <p:extLst>
      <p:ext uri="{BB962C8B-B14F-4D97-AF65-F5344CB8AC3E}">
        <p14:creationId xmlns:p14="http://schemas.microsoft.com/office/powerpoint/2010/main" val="86437555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11.4.1 Creating and </a:t>
            </a:r>
            <a:r>
              <a:rPr lang="en-US" dirty="0"/>
              <a:t>Using a CommissionEmployee Class</a:t>
            </a:r>
            <a:r>
              <a:rPr lang="en-US" sz="2000" b="0" dirty="0"/>
              <a:t> </a:t>
            </a:r>
            <a:r>
              <a:rPr lang="en-US" sz="2000" b="0" dirty="0" smtClean="0"/>
              <a:t>(2 of 5)</a:t>
            </a:r>
            <a:endParaRPr lang="en-US" sz="2000" b="0" dirty="0"/>
          </a:p>
        </p:txBody>
      </p:sp>
      <p:sp>
        <p:nvSpPr>
          <p:cNvPr id="5" name="Text Placeholder 4"/>
          <p:cNvSpPr>
            <a:spLocks noGrp="1"/>
          </p:cNvSpPr>
          <p:nvPr>
            <p:ph type="body" idx="1"/>
          </p:nvPr>
        </p:nvSpPr>
        <p:spPr>
          <a:xfrm>
            <a:off x="457200" y="1600200"/>
            <a:ext cx="8229600" cy="1172029"/>
          </a:xfrm>
        </p:spPr>
        <p:txBody>
          <a:bodyPr/>
          <a:lstStyle/>
          <a:p>
            <a:pPr eaLnBrk="1" hangingPunct="1"/>
            <a:r>
              <a:rPr lang="en-US" altLang="en-US" sz="2400" dirty="0">
                <a:latin typeface="+mn-lt"/>
                <a:cs typeface="Times New Roman" panose="02020603050405020304" pitchFamily="18" charset="0"/>
              </a:rPr>
              <a:t>A colon (</a:t>
            </a:r>
            <a:r>
              <a:rPr lang="en-US" altLang="en-US" sz="2400" dirty="0">
                <a:latin typeface="Consolas" panose="020B0609020204030204" pitchFamily="49" charset="0"/>
                <a:cs typeface="Times New Roman" panose="02020603050405020304" pitchFamily="18" charset="0"/>
              </a:rPr>
              <a:t>:</a:t>
            </a:r>
            <a:r>
              <a:rPr lang="en-US" altLang="en-US" sz="2400" dirty="0">
                <a:latin typeface="+mn-lt"/>
                <a:cs typeface="Times New Roman" panose="02020603050405020304" pitchFamily="18" charset="0"/>
              </a:rPr>
              <a:t>) followed a class name at the end of the class declaration header indicates that the class extends the class to the right of the colon.</a:t>
            </a:r>
          </a:p>
          <a:p>
            <a:pPr eaLnBrk="1" hangingPunct="1"/>
            <a:r>
              <a:rPr lang="en-US" altLang="en-US" sz="2400" dirty="0" smtClean="0">
                <a:latin typeface="+mn-lt"/>
                <a:cs typeface="Times New Roman" panose="02020603050405020304" pitchFamily="18" charset="0"/>
              </a:rPr>
              <a:t>Every</a:t>
            </a:r>
            <a:endParaRPr lang="en-US" altLang="en-US" sz="2400" dirty="0">
              <a:latin typeface="+mn-lt"/>
              <a:cs typeface="Times New Roman" panose="02020603050405020304" pitchFamily="18" charset="0"/>
            </a:endParaRPr>
          </a:p>
        </p:txBody>
      </p:sp>
      <p:graphicFrame>
        <p:nvGraphicFramePr>
          <p:cNvPr id="3" name="Object 2" descr="C sharp"/>
          <p:cNvGraphicFramePr>
            <a:graphicFrameLocks noChangeAspect="1"/>
          </p:cNvGraphicFramePr>
          <p:nvPr>
            <p:extLst>
              <p:ext uri="{D42A27DB-BD31-4B8C-83A1-F6EECF244321}">
                <p14:modId xmlns:p14="http://schemas.microsoft.com/office/powerpoint/2010/main" val="1053462015"/>
              </p:ext>
            </p:extLst>
          </p:nvPr>
        </p:nvGraphicFramePr>
        <p:xfrm>
          <a:off x="1614037" y="2995743"/>
          <a:ext cx="545639" cy="402056"/>
        </p:xfrm>
        <a:graphic>
          <a:graphicData uri="http://schemas.openxmlformats.org/presentationml/2006/ole">
            <mc:AlternateContent xmlns:mc="http://schemas.openxmlformats.org/markup-compatibility/2006">
              <mc:Choice xmlns:v="urn:schemas-microsoft-com:vml" Requires="v">
                <p:oleObj spid="_x0000_s2080" name="Equation" r:id="rId3" imgW="241200" imgH="177480" progId="Equation.DSMT4">
                  <p:embed/>
                </p:oleObj>
              </mc:Choice>
              <mc:Fallback>
                <p:oleObj name="Equation" r:id="rId3" imgW="241200" imgH="177480" progId="Equation.DSMT4">
                  <p:embed/>
                  <p:pic>
                    <p:nvPicPr>
                      <p:cNvPr id="0" name=""/>
                      <p:cNvPicPr/>
                      <p:nvPr/>
                    </p:nvPicPr>
                    <p:blipFill>
                      <a:blip r:embed="rId4"/>
                      <a:stretch>
                        <a:fillRect/>
                      </a:stretch>
                    </p:blipFill>
                    <p:spPr>
                      <a:xfrm>
                        <a:off x="1614037" y="2995743"/>
                        <a:ext cx="545639" cy="402056"/>
                      </a:xfrm>
                      <a:prstGeom prst="rect">
                        <a:avLst/>
                      </a:prstGeom>
                    </p:spPr>
                  </p:pic>
                </p:oleObj>
              </mc:Fallback>
            </mc:AlternateContent>
          </a:graphicData>
        </a:graphic>
      </p:graphicFrame>
      <p:sp>
        <p:nvSpPr>
          <p:cNvPr id="2" name="Text Placeholder 1"/>
          <p:cNvSpPr>
            <a:spLocks noGrp="1"/>
          </p:cNvSpPr>
          <p:nvPr>
            <p:ph type="body" idx="2"/>
          </p:nvPr>
        </p:nvSpPr>
        <p:spPr>
          <a:xfrm>
            <a:off x="457200" y="2892136"/>
            <a:ext cx="8229600" cy="1883064"/>
          </a:xfrm>
        </p:spPr>
        <p:txBody>
          <a:bodyPr/>
          <a:lstStyle/>
          <a:p>
            <a:pPr marL="261938" indent="1349375" eaLnBrk="1" hangingPunct="1">
              <a:buNone/>
            </a:pPr>
            <a:r>
              <a:rPr lang="en-US" altLang="en-US" sz="2400" dirty="0">
                <a:latin typeface="+mn-lt"/>
                <a:cs typeface="Times New Roman" panose="02020603050405020304" pitchFamily="18" charset="0"/>
              </a:rPr>
              <a:t>class directly or indirectly inherits </a:t>
            </a:r>
            <a:r>
              <a:rPr lang="en-US" altLang="en-US" sz="2400" dirty="0">
                <a:latin typeface="Consolas" panose="020B0609020204030204" pitchFamily="49" charset="0"/>
                <a:cs typeface="Times New Roman" panose="02020603050405020304" pitchFamily="18" charset="0"/>
              </a:rPr>
              <a:t>object’s</a:t>
            </a:r>
            <a:r>
              <a:rPr lang="en-US" altLang="en-US" sz="2400" dirty="0">
                <a:cs typeface="Times New Roman" panose="02020603050405020304" pitchFamily="18" charset="0"/>
              </a:rPr>
              <a:t> </a:t>
            </a:r>
            <a:r>
              <a:rPr lang="en-US" altLang="en-US" sz="2400" dirty="0">
                <a:latin typeface="+mn-lt"/>
                <a:cs typeface="Times New Roman" panose="02020603050405020304" pitchFamily="18" charset="0"/>
              </a:rPr>
              <a:t>methods.</a:t>
            </a:r>
          </a:p>
          <a:p>
            <a:pPr eaLnBrk="1" hangingPunct="1"/>
            <a:r>
              <a:rPr lang="en-US" altLang="en-US" sz="2400" dirty="0">
                <a:latin typeface="+mn-lt"/>
                <a:cs typeface="Times New Roman" panose="02020603050405020304" pitchFamily="18" charset="0"/>
              </a:rPr>
              <a:t>If a class does not specify that it inherits from another class, it implicitly inherits from </a:t>
            </a:r>
            <a:r>
              <a:rPr lang="en-US" altLang="en-US" sz="2400" dirty="0">
                <a:latin typeface="Consolas" panose="020B0609020204030204" pitchFamily="49" charset="0"/>
                <a:cs typeface="Times New Roman" panose="02020603050405020304" pitchFamily="18" charset="0"/>
              </a:rPr>
              <a:t>object</a:t>
            </a:r>
            <a:r>
              <a:rPr lang="en-US" altLang="en-US" sz="2400" dirty="0" smtClean="0">
                <a:cs typeface="Times New Roman" panose="02020603050405020304" pitchFamily="18" charset="0"/>
              </a:rPr>
              <a:t>.</a:t>
            </a:r>
            <a:endParaRPr lang="en-US" altLang="en-US" sz="2400" dirty="0">
              <a:cs typeface="Times New Roman" panose="02020603050405020304" pitchFamily="18" charset="0"/>
            </a:endParaRPr>
          </a:p>
        </p:txBody>
      </p:sp>
    </p:spTree>
    <p:extLst>
      <p:ext uri="{BB962C8B-B14F-4D97-AF65-F5344CB8AC3E}">
        <p14:creationId xmlns:p14="http://schemas.microsoft.com/office/powerpoint/2010/main" val="287794361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11.4.1 Creating and Using a CommissionEmployee Class</a:t>
            </a:r>
            <a:r>
              <a:rPr lang="en-US" sz="2000" b="0" dirty="0"/>
              <a:t> </a:t>
            </a:r>
            <a:r>
              <a:rPr lang="en-US" sz="2000" b="0" dirty="0" smtClean="0"/>
              <a:t>(3 </a:t>
            </a:r>
            <a:r>
              <a:rPr lang="en-US" sz="2000" b="0" dirty="0"/>
              <a:t>of </a:t>
            </a:r>
            <a:r>
              <a:rPr lang="en-US" sz="2000" b="0" dirty="0" smtClean="0"/>
              <a:t>5)</a:t>
            </a:r>
            <a:endParaRPr lang="en-US" dirty="0"/>
          </a:p>
        </p:txBody>
      </p:sp>
      <p:sp>
        <p:nvSpPr>
          <p:cNvPr id="3" name="Text Placeholder 2"/>
          <p:cNvSpPr>
            <a:spLocks noGrp="1"/>
          </p:cNvSpPr>
          <p:nvPr>
            <p:ph type="body" idx="1"/>
          </p:nvPr>
        </p:nvSpPr>
        <p:spPr>
          <a:xfrm>
            <a:off x="457200" y="1600200"/>
            <a:ext cx="8343900" cy="4525963"/>
          </a:xfrm>
        </p:spPr>
        <p:txBody>
          <a:bodyPr/>
          <a:lstStyle/>
          <a:p>
            <a:pPr eaLnBrk="1" hangingPunct="1"/>
            <a:r>
              <a:rPr lang="en-US" altLang="en-US" sz="2400" dirty="0">
                <a:latin typeface="+mn-lt"/>
                <a:cs typeface="Times New Roman" panose="02020603050405020304" pitchFamily="18" charset="0"/>
              </a:rPr>
              <a:t>Declaring instance variables as </a:t>
            </a:r>
            <a:r>
              <a:rPr lang="en-US" altLang="en-US" sz="2400" dirty="0">
                <a:latin typeface="Consolas" panose="020B0609020204030204" pitchFamily="49" charset="0"/>
                <a:cs typeface="Times New Roman" panose="02020603050405020304" pitchFamily="18" charset="0"/>
              </a:rPr>
              <a:t>private</a:t>
            </a:r>
            <a:r>
              <a:rPr lang="en-US" altLang="en-US" sz="2400" dirty="0">
                <a:latin typeface="+mn-lt"/>
                <a:cs typeface="Times New Roman" panose="02020603050405020304" pitchFamily="18" charset="0"/>
              </a:rPr>
              <a:t> and providing </a:t>
            </a:r>
            <a:r>
              <a:rPr lang="en-US" altLang="en-US" sz="2400" dirty="0">
                <a:latin typeface="Consolas" panose="020B0609020204030204" pitchFamily="49" charset="0"/>
                <a:cs typeface="Times New Roman" panose="02020603050405020304" pitchFamily="18" charset="0"/>
              </a:rPr>
              <a:t>public</a:t>
            </a:r>
            <a:r>
              <a:rPr lang="en-US" altLang="en-US" sz="2400" dirty="0">
                <a:latin typeface="+mn-lt"/>
                <a:cs typeface="Times New Roman" panose="02020603050405020304" pitchFamily="18" charset="0"/>
              </a:rPr>
              <a:t> properties to manipulate and validate them helps enforce good software engineering.</a:t>
            </a:r>
          </a:p>
          <a:p>
            <a:pPr eaLnBrk="1" hangingPunct="1"/>
            <a:r>
              <a:rPr lang="en-US" altLang="en-US" sz="2400" dirty="0">
                <a:latin typeface="+mn-lt"/>
                <a:cs typeface="Times New Roman" panose="02020603050405020304" pitchFamily="18" charset="0"/>
              </a:rPr>
              <a:t>Constructors are </a:t>
            </a:r>
            <a:r>
              <a:rPr lang="en-US" altLang="en-US" sz="2400" b="1" dirty="0">
                <a:latin typeface="+mn-lt"/>
                <a:cs typeface="Times New Roman" panose="02020603050405020304" pitchFamily="18" charset="0"/>
              </a:rPr>
              <a:t>not</a:t>
            </a:r>
            <a:r>
              <a:rPr lang="en-US" altLang="en-US" sz="2400" dirty="0">
                <a:latin typeface="+mn-lt"/>
                <a:cs typeface="Times New Roman" panose="02020603050405020304" pitchFamily="18" charset="0"/>
              </a:rPr>
              <a:t> inherited.</a:t>
            </a:r>
          </a:p>
          <a:p>
            <a:pPr eaLnBrk="1" hangingPunct="1"/>
            <a:r>
              <a:rPr lang="en-US" altLang="en-US" sz="2400" dirty="0">
                <a:latin typeface="+mn-lt"/>
                <a:cs typeface="Times New Roman" panose="02020603050405020304" pitchFamily="18" charset="0"/>
              </a:rPr>
              <a:t>Either explicitly or implicitly, a call to the base-class constructor is made.</a:t>
            </a:r>
          </a:p>
          <a:p>
            <a:pPr eaLnBrk="1" hangingPunct="1"/>
            <a:r>
              <a:rPr lang="en-US" altLang="en-US" sz="2400" dirty="0">
                <a:latin typeface="+mn-lt"/>
                <a:cs typeface="Times New Roman" panose="02020603050405020304" pitchFamily="18" charset="0"/>
              </a:rPr>
              <a:t>Class </a:t>
            </a:r>
            <a:r>
              <a:rPr lang="en-US" altLang="en-US" sz="2400" dirty="0">
                <a:latin typeface="Consolas" panose="020B0609020204030204" pitchFamily="49" charset="0"/>
                <a:cs typeface="Times New Roman" panose="02020603050405020304" pitchFamily="18" charset="0"/>
              </a:rPr>
              <a:t>object’s</a:t>
            </a:r>
            <a:r>
              <a:rPr lang="en-US" altLang="en-US" sz="2400" dirty="0">
                <a:latin typeface="+mn-lt"/>
                <a:cs typeface="Times New Roman" panose="02020603050405020304" pitchFamily="18" charset="0"/>
              </a:rPr>
              <a:t> default (empty) constructor does nothing.</a:t>
            </a:r>
          </a:p>
          <a:p>
            <a:pPr eaLnBrk="1" hangingPunct="1"/>
            <a:r>
              <a:rPr lang="en-US" altLang="en-US" sz="2400" dirty="0">
                <a:latin typeface="+mn-lt"/>
                <a:cs typeface="Times New Roman" panose="02020603050405020304" pitchFamily="18" charset="0"/>
              </a:rPr>
              <a:t>Even if a class does not have constructors, the default constructor will call the base class’s default or parameterless constructor</a:t>
            </a:r>
            <a:r>
              <a:rPr lang="en-US" altLang="en-US" sz="2400" dirty="0" smtClean="0">
                <a:latin typeface="+mn-lt"/>
                <a:cs typeface="Times New Roman" panose="02020603050405020304" pitchFamily="18" charset="0"/>
              </a:rPr>
              <a:t>.</a:t>
            </a:r>
            <a:endParaRPr lang="en-US" altLang="en-US" sz="2400" dirty="0">
              <a:latin typeface="+mn-lt"/>
              <a:cs typeface="Times New Roman" panose="02020603050405020304" pitchFamily="18" charset="0"/>
            </a:endParaRPr>
          </a:p>
        </p:txBody>
      </p:sp>
    </p:spTree>
    <p:extLst>
      <p:ext uri="{BB962C8B-B14F-4D97-AF65-F5344CB8AC3E}">
        <p14:creationId xmlns:p14="http://schemas.microsoft.com/office/powerpoint/2010/main" val="128648161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11.4.1 Creating and Using a CommissionEmployee Class</a:t>
            </a:r>
            <a:r>
              <a:rPr lang="en-US" sz="2000" b="0" dirty="0"/>
              <a:t> </a:t>
            </a:r>
            <a:r>
              <a:rPr lang="en-US" sz="2000" b="0" dirty="0" smtClean="0"/>
              <a:t>(4 </a:t>
            </a:r>
            <a:r>
              <a:rPr lang="en-US" sz="2000" b="0" dirty="0"/>
              <a:t>of </a:t>
            </a:r>
            <a:r>
              <a:rPr lang="en-US" sz="2000" b="0" dirty="0" smtClean="0"/>
              <a:t>5)</a:t>
            </a:r>
            <a:endParaRPr lang="en-US" dirty="0"/>
          </a:p>
        </p:txBody>
      </p:sp>
      <p:sp>
        <p:nvSpPr>
          <p:cNvPr id="3" name="Text Placeholder 2"/>
          <p:cNvSpPr>
            <a:spLocks noGrp="1"/>
          </p:cNvSpPr>
          <p:nvPr>
            <p:ph type="body" idx="1"/>
          </p:nvPr>
        </p:nvSpPr>
        <p:spPr>
          <a:xfrm>
            <a:off x="457200" y="1600200"/>
            <a:ext cx="8229600" cy="4714875"/>
          </a:xfrm>
        </p:spPr>
        <p:txBody>
          <a:bodyPr/>
          <a:lstStyle/>
          <a:p>
            <a:pPr marL="0" indent="0">
              <a:buNone/>
              <a:defRPr/>
            </a:pPr>
            <a:r>
              <a:rPr lang="en-US" sz="2200" b="1" dirty="0">
                <a:latin typeface="Consolas" panose="020B0609020204030204" pitchFamily="49" charset="0"/>
                <a:cs typeface="Times New Roman" panose="02020603050405020304" pitchFamily="18" charset="0"/>
              </a:rPr>
              <a:t>CommissionEmployee</a:t>
            </a:r>
            <a:r>
              <a:rPr lang="en-US" sz="2200" b="1" dirty="0">
                <a:latin typeface="+mn-lt"/>
              </a:rPr>
              <a:t> Method </a:t>
            </a:r>
            <a:r>
              <a:rPr lang="en-US" sz="2200" b="1" dirty="0">
                <a:latin typeface="Consolas" panose="020B0609020204030204" pitchFamily="49" charset="0"/>
                <a:cs typeface="Times New Roman" panose="02020603050405020304" pitchFamily="18" charset="0"/>
              </a:rPr>
              <a:t>ToString</a:t>
            </a:r>
          </a:p>
          <a:p>
            <a:pPr eaLnBrk="1" hangingPunct="1">
              <a:defRPr/>
            </a:pPr>
            <a:r>
              <a:rPr lang="en-US" sz="2200" dirty="0" smtClean="0">
                <a:latin typeface="+mn-lt"/>
                <a:cs typeface="Times New Roman" pitchFamily="18" charset="0"/>
              </a:rPr>
              <a:t>Method </a:t>
            </a:r>
            <a:r>
              <a:rPr lang="en-US" sz="2200" dirty="0">
                <a:latin typeface="Consolas" panose="020B0609020204030204" pitchFamily="49" charset="0"/>
                <a:cs typeface="Times New Roman" panose="02020603050405020304" pitchFamily="18" charset="0"/>
              </a:rPr>
              <a:t>ToString</a:t>
            </a:r>
            <a:r>
              <a:rPr lang="en-US" sz="2200" dirty="0" smtClean="0">
                <a:latin typeface="+mn-lt"/>
                <a:cs typeface="Times New Roman" pitchFamily="18" charset="0"/>
              </a:rPr>
              <a:t> is special—it’s one of the methods that every class inherits directly or indirectly from class </a:t>
            </a:r>
            <a:r>
              <a:rPr lang="en-US" sz="2200" dirty="0">
                <a:latin typeface="Consolas" panose="020B0609020204030204" pitchFamily="49" charset="0"/>
                <a:cs typeface="Times New Roman" pitchFamily="18" charset="0"/>
              </a:rPr>
              <a:t>object</a:t>
            </a:r>
            <a:r>
              <a:rPr lang="en-US" sz="2200" dirty="0" smtClean="0">
                <a:latin typeface="+mn-lt"/>
                <a:cs typeface="Times New Roman" pitchFamily="18" charset="0"/>
              </a:rPr>
              <a:t>.</a:t>
            </a:r>
          </a:p>
          <a:p>
            <a:pPr eaLnBrk="1" hangingPunct="1">
              <a:defRPr/>
            </a:pPr>
            <a:r>
              <a:rPr lang="en-US" sz="2200" dirty="0" smtClean="0">
                <a:latin typeface="+mn-lt"/>
                <a:cs typeface="Times New Roman" pitchFamily="18" charset="0"/>
              </a:rPr>
              <a:t>Method </a:t>
            </a:r>
            <a:r>
              <a:rPr lang="en-US" sz="2200" dirty="0">
                <a:latin typeface="Consolas" panose="020B0609020204030204" pitchFamily="49" charset="0"/>
                <a:cs typeface="Times New Roman" panose="02020603050405020304" pitchFamily="18" charset="0"/>
              </a:rPr>
              <a:t>ToString</a:t>
            </a:r>
            <a:r>
              <a:rPr lang="en-US" sz="2200" dirty="0">
                <a:latin typeface="+mn-lt"/>
                <a:cs typeface="Times New Roman" pitchFamily="18" charset="0"/>
              </a:rPr>
              <a:t> returns a </a:t>
            </a:r>
            <a:r>
              <a:rPr lang="en-US" sz="2200" dirty="0">
                <a:latin typeface="Consolas" panose="020B0609020204030204" pitchFamily="49" charset="0"/>
                <a:cs typeface="Times New Roman" pitchFamily="18" charset="0"/>
              </a:rPr>
              <a:t>string</a:t>
            </a:r>
            <a:r>
              <a:rPr lang="en-US" sz="2200" dirty="0">
                <a:latin typeface="+mn-lt"/>
                <a:cs typeface="Times New Roman" pitchFamily="18" charset="0"/>
              </a:rPr>
              <a:t> representing an object.</a:t>
            </a:r>
          </a:p>
          <a:p>
            <a:pPr eaLnBrk="1" hangingPunct="1">
              <a:defRPr/>
            </a:pPr>
            <a:r>
              <a:rPr lang="en-US" sz="2200" dirty="0">
                <a:latin typeface="+mn-lt"/>
                <a:cs typeface="Times New Roman" pitchFamily="18" charset="0"/>
              </a:rPr>
              <a:t>Class object’s </a:t>
            </a:r>
            <a:r>
              <a:rPr lang="en-US" sz="2200" dirty="0">
                <a:latin typeface="Consolas" panose="020B0609020204030204" pitchFamily="49" charset="0"/>
                <a:cs typeface="Times New Roman" panose="02020603050405020304" pitchFamily="18" charset="0"/>
              </a:rPr>
              <a:t>ToString</a:t>
            </a:r>
            <a:r>
              <a:rPr lang="en-US" sz="2200" dirty="0">
                <a:latin typeface="+mn-lt"/>
                <a:cs typeface="Times New Roman" pitchFamily="18" charset="0"/>
              </a:rPr>
              <a:t> method is primarily a placeholder that typically should be overridden by a derived class.</a:t>
            </a:r>
          </a:p>
          <a:p>
            <a:pPr eaLnBrk="1" hangingPunct="1">
              <a:defRPr/>
            </a:pPr>
            <a:r>
              <a:rPr lang="en-US" sz="2200" dirty="0">
                <a:latin typeface="+mn-lt"/>
                <a:cs typeface="Times New Roman" pitchFamily="18" charset="0"/>
              </a:rPr>
              <a:t>To override a base-class method, a derived class must declare a method with keyword</a:t>
            </a:r>
            <a:r>
              <a:rPr lang="en-US" sz="2200" dirty="0">
                <a:solidFill>
                  <a:srgbClr val="4D99FF"/>
                </a:solidFill>
                <a:latin typeface="+mn-lt"/>
                <a:cs typeface="Times New Roman" pitchFamily="18" charset="0"/>
              </a:rPr>
              <a:t> </a:t>
            </a:r>
            <a:r>
              <a:rPr lang="en-US" sz="2200" b="1" dirty="0">
                <a:latin typeface="Consolas" panose="020B0609020204030204" pitchFamily="49" charset="0"/>
                <a:cs typeface="Times New Roman" panose="02020603050405020304" pitchFamily="18" charset="0"/>
              </a:rPr>
              <a:t>override</a:t>
            </a:r>
            <a:r>
              <a:rPr lang="en-US" sz="2200" dirty="0">
                <a:latin typeface="+mn-lt"/>
                <a:cs typeface="Times New Roman" pitchFamily="18" charset="0"/>
              </a:rPr>
              <a:t>.</a:t>
            </a:r>
          </a:p>
          <a:p>
            <a:pPr eaLnBrk="1" hangingPunct="1">
              <a:defRPr/>
            </a:pPr>
            <a:r>
              <a:rPr lang="en-US" sz="2200" dirty="0">
                <a:latin typeface="+mn-lt"/>
                <a:cs typeface="Times New Roman" pitchFamily="18" charset="0"/>
              </a:rPr>
              <a:t>The method must have the same signature (method name, number of parameters and parameter types) and return type as the base-class method</a:t>
            </a:r>
            <a:r>
              <a:rPr lang="en-US" sz="2200" dirty="0" smtClean="0">
                <a:latin typeface="+mn-lt"/>
                <a:cs typeface="Times New Roman" pitchFamily="18" charset="0"/>
              </a:rPr>
              <a:t>.</a:t>
            </a:r>
            <a:endParaRPr lang="en-US" sz="2200" dirty="0">
              <a:latin typeface="+mn-lt"/>
              <a:cs typeface="Times New Roman" pitchFamily="18" charset="0"/>
            </a:endParaRPr>
          </a:p>
        </p:txBody>
      </p:sp>
    </p:spTree>
    <p:extLst>
      <p:ext uri="{BB962C8B-B14F-4D97-AF65-F5344CB8AC3E}">
        <p14:creationId xmlns:p14="http://schemas.microsoft.com/office/powerpoint/2010/main" val="119548055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Common Programming </a:t>
            </a:r>
            <a:r>
              <a:rPr lang="en-US" dirty="0" smtClean="0"/>
              <a:t>Error 11.1</a:t>
            </a:r>
            <a:endParaRPr lang="en-US" dirty="0"/>
          </a:p>
        </p:txBody>
      </p:sp>
      <p:sp>
        <p:nvSpPr>
          <p:cNvPr id="6" name="Text Placeholder 5"/>
          <p:cNvSpPr>
            <a:spLocks noGrp="1"/>
          </p:cNvSpPr>
          <p:nvPr>
            <p:ph type="body" idx="1"/>
          </p:nvPr>
        </p:nvSpPr>
        <p:spPr/>
        <p:txBody>
          <a:bodyPr/>
          <a:lstStyle/>
          <a:p>
            <a:pPr marL="0" indent="0">
              <a:buNone/>
            </a:pPr>
            <a:r>
              <a:rPr lang="en-US" sz="2400" dirty="0" smtClean="0">
                <a:latin typeface="+mn-lt"/>
              </a:rPr>
              <a:t>It’s </a:t>
            </a:r>
            <a:r>
              <a:rPr lang="en-US" sz="2400" dirty="0">
                <a:latin typeface="+mn-lt"/>
              </a:rPr>
              <a:t>a compilation error to override a method with one that has a </a:t>
            </a:r>
            <a:r>
              <a:rPr lang="en-US" sz="2400" b="1" dirty="0">
                <a:latin typeface="+mn-lt"/>
              </a:rPr>
              <a:t>different</a:t>
            </a:r>
            <a:r>
              <a:rPr lang="en-US" sz="2400" dirty="0">
                <a:latin typeface="+mn-lt"/>
              </a:rPr>
              <a:t> access modifier. Overriding a method with a </a:t>
            </a:r>
            <a:r>
              <a:rPr lang="en-US" sz="2400" b="1" dirty="0">
                <a:latin typeface="+mn-lt"/>
              </a:rPr>
              <a:t>more restrictive</a:t>
            </a:r>
            <a:r>
              <a:rPr lang="en-US" sz="2400" dirty="0">
                <a:latin typeface="+mn-lt"/>
              </a:rPr>
              <a:t> access modifier would break the </a:t>
            </a:r>
            <a:r>
              <a:rPr lang="en-US" sz="2400" b="1" dirty="0">
                <a:latin typeface="+mn-lt"/>
              </a:rPr>
              <a:t>is-a</a:t>
            </a:r>
            <a:r>
              <a:rPr lang="en-US" sz="2400" dirty="0">
                <a:latin typeface="+mn-lt"/>
              </a:rPr>
              <a:t> relationship. If a </a:t>
            </a:r>
            <a:r>
              <a:rPr lang="en-US" sz="2400" dirty="0">
                <a:latin typeface="Consolas" panose="020B0609020204030204" pitchFamily="49" charset="0"/>
                <a:cs typeface="Times New Roman" panose="02020603050405020304" pitchFamily="18" charset="0"/>
              </a:rPr>
              <a:t>public</a:t>
            </a:r>
            <a:r>
              <a:rPr lang="en-US" sz="2400" dirty="0">
                <a:latin typeface="+mn-lt"/>
              </a:rPr>
              <a:t> method could be overridden as a </a:t>
            </a:r>
            <a:r>
              <a:rPr lang="en-US" sz="2400" dirty="0">
                <a:latin typeface="Consolas" panose="020B0609020204030204" pitchFamily="49" charset="0"/>
                <a:cs typeface="Times New Roman" panose="02020603050405020304" pitchFamily="18" charset="0"/>
              </a:rPr>
              <a:t>protected</a:t>
            </a:r>
            <a:r>
              <a:rPr lang="en-US" sz="2400" dirty="0">
                <a:latin typeface="+mn-lt"/>
              </a:rPr>
              <a:t> or </a:t>
            </a:r>
            <a:r>
              <a:rPr lang="en-US" sz="2400" dirty="0">
                <a:latin typeface="Consolas" panose="020B0609020204030204" pitchFamily="49" charset="0"/>
                <a:cs typeface="Times New Roman" panose="02020603050405020304" pitchFamily="18" charset="0"/>
              </a:rPr>
              <a:t>private</a:t>
            </a:r>
            <a:r>
              <a:rPr lang="en-US" sz="2400" dirty="0">
                <a:latin typeface="+mn-lt"/>
              </a:rPr>
              <a:t> method, the derived-class objects would not be able to respond to the same method calls as base-class objects. In particular, once a method is declared in a base class, the method </a:t>
            </a:r>
            <a:r>
              <a:rPr lang="en-US" sz="2400" b="1" dirty="0">
                <a:latin typeface="+mn-lt"/>
              </a:rPr>
              <a:t>must</a:t>
            </a:r>
            <a:r>
              <a:rPr lang="en-US" sz="2400" dirty="0">
                <a:latin typeface="+mn-lt"/>
              </a:rPr>
              <a:t> have the </a:t>
            </a:r>
            <a:r>
              <a:rPr lang="en-US" sz="2400" b="1" dirty="0">
                <a:latin typeface="+mn-lt"/>
              </a:rPr>
              <a:t>same</a:t>
            </a:r>
            <a:r>
              <a:rPr lang="en-US" sz="2400" dirty="0">
                <a:latin typeface="+mn-lt"/>
              </a:rPr>
              <a:t> access modifier for all that class’s direct and indirect derived classes.</a:t>
            </a:r>
          </a:p>
        </p:txBody>
      </p:sp>
    </p:spTree>
    <p:extLst>
      <p:ext uri="{BB962C8B-B14F-4D97-AF65-F5344CB8AC3E}">
        <p14:creationId xmlns:p14="http://schemas.microsoft.com/office/powerpoint/2010/main" val="344118769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11.4.1 Creating and Using a CommissionEmployee Class</a:t>
            </a:r>
            <a:r>
              <a:rPr lang="en-US" sz="2000" b="0" dirty="0"/>
              <a:t> </a:t>
            </a:r>
            <a:r>
              <a:rPr lang="en-US" sz="2000" b="0" dirty="0" smtClean="0"/>
              <a:t>(5 </a:t>
            </a:r>
            <a:r>
              <a:rPr lang="en-US" sz="2000" b="0" dirty="0"/>
              <a:t>of </a:t>
            </a:r>
            <a:r>
              <a:rPr lang="en-US" sz="2000" b="0" dirty="0" smtClean="0"/>
              <a:t>5)</a:t>
            </a:r>
            <a:endParaRPr lang="en-US" dirty="0"/>
          </a:p>
        </p:txBody>
      </p:sp>
      <p:sp>
        <p:nvSpPr>
          <p:cNvPr id="3" name="Text Placeholder 2"/>
          <p:cNvSpPr>
            <a:spLocks noGrp="1"/>
          </p:cNvSpPr>
          <p:nvPr>
            <p:ph type="body" idx="1"/>
          </p:nvPr>
        </p:nvSpPr>
        <p:spPr/>
        <p:txBody>
          <a:bodyPr/>
          <a:lstStyle/>
          <a:p>
            <a:pPr eaLnBrk="1" hangingPunct="1"/>
            <a:r>
              <a:rPr lang="en-US" altLang="en-US" sz="2400" dirty="0">
                <a:latin typeface="+mn-lt"/>
                <a:cs typeface="Times New Roman" panose="02020603050405020304" pitchFamily="18" charset="0"/>
              </a:rPr>
              <a:t>Figure 11.5 tests class </a:t>
            </a:r>
            <a:r>
              <a:rPr lang="en-US" altLang="en-US" sz="2400" dirty="0">
                <a:latin typeface="Consolas" panose="020B0609020204030204" pitchFamily="49" charset="0"/>
                <a:cs typeface="Times New Roman" panose="02020603050405020304" pitchFamily="18" charset="0"/>
              </a:rPr>
              <a:t>CommissionEmployee</a:t>
            </a:r>
            <a:r>
              <a:rPr lang="en-US" altLang="en-US" sz="2400" dirty="0" smtClean="0">
                <a:latin typeface="+mn-lt"/>
                <a:cs typeface="Times New Roman" panose="02020603050405020304" pitchFamily="18" charset="0"/>
              </a:rPr>
              <a:t>.</a:t>
            </a:r>
            <a:endParaRPr lang="en-US" altLang="en-US" sz="2400" dirty="0">
              <a:latin typeface="+mn-lt"/>
              <a:cs typeface="Times New Roman" panose="02020603050405020304" pitchFamily="18" charset="0"/>
            </a:endParaRPr>
          </a:p>
        </p:txBody>
      </p:sp>
    </p:spTree>
    <p:extLst>
      <p:ext uri="{BB962C8B-B14F-4D97-AF65-F5344CB8AC3E}">
        <p14:creationId xmlns:p14="http://schemas.microsoft.com/office/powerpoint/2010/main" val="305698463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Figure 11.5 Testing Class </a:t>
            </a:r>
            <a:r>
              <a:rPr lang="en-US" dirty="0" smtClean="0">
                <a:latin typeface="Consolas" panose="020B0609020204030204" pitchFamily="49" charset="0"/>
              </a:rPr>
              <a:t>CommissionEmployee</a:t>
            </a:r>
            <a:r>
              <a:rPr lang="en-US" dirty="0" smtClean="0"/>
              <a:t> </a:t>
            </a:r>
            <a:r>
              <a:rPr lang="en-US" sz="2000" b="0" dirty="0" smtClean="0"/>
              <a:t>(1 </a:t>
            </a:r>
            <a:r>
              <a:rPr lang="en-US" sz="2000" b="0" dirty="0"/>
              <a:t>of </a:t>
            </a:r>
            <a:r>
              <a:rPr lang="en-US" sz="2000" b="0" dirty="0" smtClean="0"/>
              <a:t>3)</a:t>
            </a:r>
            <a:endParaRPr lang="en-US" sz="2000" b="0" dirty="0"/>
          </a:p>
        </p:txBody>
      </p:sp>
      <p:pic>
        <p:nvPicPr>
          <p:cNvPr id="3" name="Picture 2" descr="Program code for testing the class commission employee. Line 1: forward slash, forward slash, f i g. 11.5 colon commission employee test period c s. Line 2: forward slash, forward slash, testing class commission employee. Line 3: using system semicolon. Line 4: blank. Line 5: class commission employee test. Line 6: left brace. Line 7, indented once: static void main, left parenthesis, right parenthesis. Line 8, indented once: left brace. Line 9, indented twice: forward slash, forward slash, instantiate commission employee, object. Line 10, indented twice: v a r, employee = new commission employee, left parenthesis, open quotes, sue, close quotes, comma, open quotes, jones, close quotes, comma. Line 11, indented three times: open quotes, 2 2 2, hyphen, 2 2, hyphen, 2 2 2 2, close quotes, comma, 10000.00 m, comma, .06 m, right parenthesis, semicolon. Line 12: blank. Line 13, indented twice: forward slash, forward slash, display commission employee data. Line 14, indented twice: console, period, write line, left parenthesis. Line 15, indented three times: open quotes, employee information obtained by properties and methods, colon, back slash, n, close quotes, right parenthesis, semicolon. Line 16, indented twice: console period write line, left parenthesis, dollar sign, open quotes, first name is, left brace, employee, period, first name, right brace, close quotes, right parenthesis, semicolon."/>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7817" y="1721572"/>
            <a:ext cx="7988367" cy="3591475"/>
          </a:xfrm>
          <a:prstGeom prst="rect">
            <a:avLst/>
          </a:prstGeom>
        </p:spPr>
      </p:pic>
    </p:spTree>
    <p:extLst>
      <p:ext uri="{BB962C8B-B14F-4D97-AF65-F5344CB8AC3E}">
        <p14:creationId xmlns:p14="http://schemas.microsoft.com/office/powerpoint/2010/main" val="205471611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r>
              <a:rPr lang="en-US" sz="2000" b="0" dirty="0" smtClean="0"/>
              <a:t> (1 of 2)</a:t>
            </a:r>
            <a:endParaRPr lang="en-US" sz="2000" b="0" dirty="0"/>
          </a:p>
        </p:txBody>
      </p:sp>
      <p:sp>
        <p:nvSpPr>
          <p:cNvPr id="3" name="Text Placeholder 2"/>
          <p:cNvSpPr>
            <a:spLocks noGrp="1"/>
          </p:cNvSpPr>
          <p:nvPr>
            <p:ph type="body" idx="1"/>
          </p:nvPr>
        </p:nvSpPr>
        <p:spPr>
          <a:xfrm>
            <a:off x="457200" y="1600200"/>
            <a:ext cx="8229600" cy="4525963"/>
          </a:xfrm>
        </p:spPr>
        <p:txBody>
          <a:bodyPr/>
          <a:lstStyle/>
          <a:p>
            <a:pPr marL="0" indent="0">
              <a:buNone/>
            </a:pPr>
            <a:r>
              <a:rPr lang="en-US" sz="2200" b="1" dirty="0">
                <a:solidFill>
                  <a:srgbClr val="007FA3"/>
                </a:solidFill>
                <a:latin typeface="+mn-lt"/>
              </a:rPr>
              <a:t>11.1</a:t>
            </a:r>
            <a:r>
              <a:rPr lang="en-US" sz="2200" dirty="0">
                <a:latin typeface="+mn-lt"/>
              </a:rPr>
              <a:t> Introduction</a:t>
            </a:r>
          </a:p>
          <a:p>
            <a:pPr marL="0" indent="0">
              <a:buNone/>
            </a:pPr>
            <a:r>
              <a:rPr lang="en-US" sz="2200" b="1" dirty="0">
                <a:solidFill>
                  <a:srgbClr val="007FA3"/>
                </a:solidFill>
                <a:latin typeface="+mn-lt"/>
              </a:rPr>
              <a:t>11.2</a:t>
            </a:r>
            <a:r>
              <a:rPr lang="en-US" sz="2200" dirty="0">
                <a:latin typeface="+mn-lt"/>
              </a:rPr>
              <a:t> Base Classes and Derived Classes</a:t>
            </a:r>
          </a:p>
          <a:p>
            <a:pPr marL="0" indent="0">
              <a:buNone/>
            </a:pPr>
            <a:r>
              <a:rPr lang="en-US" sz="2200" b="1" dirty="0">
                <a:solidFill>
                  <a:srgbClr val="007FA3"/>
                </a:solidFill>
                <a:latin typeface="+mn-lt"/>
              </a:rPr>
              <a:t>11.3</a:t>
            </a:r>
            <a:r>
              <a:rPr lang="en-US" sz="2200" dirty="0">
                <a:latin typeface="+mn-lt"/>
              </a:rPr>
              <a:t> </a:t>
            </a:r>
            <a:r>
              <a:rPr lang="en-US" sz="2200" dirty="0">
                <a:latin typeface="Consolas" panose="020B0609020204030204" pitchFamily="49" charset="0"/>
              </a:rPr>
              <a:t>protected</a:t>
            </a:r>
            <a:r>
              <a:rPr lang="en-US" sz="2200" dirty="0">
                <a:latin typeface="+mn-lt"/>
              </a:rPr>
              <a:t> Members</a:t>
            </a:r>
          </a:p>
          <a:p>
            <a:pPr marL="0" indent="0">
              <a:buNone/>
            </a:pPr>
            <a:r>
              <a:rPr lang="en-US" sz="2200" b="1" dirty="0">
                <a:solidFill>
                  <a:srgbClr val="007FA3"/>
                </a:solidFill>
                <a:latin typeface="+mn-lt"/>
              </a:rPr>
              <a:t>11.4</a:t>
            </a:r>
            <a:r>
              <a:rPr lang="en-US" sz="2200" dirty="0">
                <a:latin typeface="+mn-lt"/>
              </a:rPr>
              <a:t> Relationship between Base Classes and Derived </a:t>
            </a:r>
            <a:r>
              <a:rPr lang="en-US" sz="2200" dirty="0" smtClean="0">
                <a:latin typeface="+mn-lt"/>
              </a:rPr>
              <a:t>Classes</a:t>
            </a:r>
          </a:p>
          <a:p>
            <a:pPr marL="487350" lvl="1" indent="0">
              <a:buNone/>
            </a:pPr>
            <a:r>
              <a:rPr lang="en-US" sz="2200" dirty="0" smtClean="0">
                <a:solidFill>
                  <a:srgbClr val="007FA3"/>
                </a:solidFill>
                <a:latin typeface="+mn-lt"/>
              </a:rPr>
              <a:t>11.4.1</a:t>
            </a:r>
            <a:r>
              <a:rPr lang="en-US" sz="2200" dirty="0" smtClean="0">
                <a:latin typeface="+mn-lt"/>
              </a:rPr>
              <a:t> Creating </a:t>
            </a:r>
            <a:r>
              <a:rPr lang="en-US" sz="2200" dirty="0">
                <a:latin typeface="+mn-lt"/>
              </a:rPr>
              <a:t>and Using a </a:t>
            </a:r>
            <a:r>
              <a:rPr lang="en-US" sz="2200" dirty="0">
                <a:latin typeface="Consolas" panose="020B0609020204030204" pitchFamily="49" charset="0"/>
              </a:rPr>
              <a:t>CommissionEmployee</a:t>
            </a:r>
            <a:r>
              <a:rPr lang="en-US" sz="2200" dirty="0">
                <a:latin typeface="+mn-lt"/>
              </a:rPr>
              <a:t> </a:t>
            </a:r>
            <a:r>
              <a:rPr lang="en-US" sz="2200" dirty="0" smtClean="0">
                <a:latin typeface="+mn-lt"/>
              </a:rPr>
              <a:t>Class</a:t>
            </a:r>
          </a:p>
          <a:p>
            <a:pPr marL="487350" lvl="1" indent="0">
              <a:buNone/>
            </a:pPr>
            <a:r>
              <a:rPr lang="en-US" sz="2200" dirty="0" smtClean="0">
                <a:solidFill>
                  <a:srgbClr val="007FA3"/>
                </a:solidFill>
                <a:latin typeface="+mn-lt"/>
              </a:rPr>
              <a:t>11.4.2</a:t>
            </a:r>
            <a:r>
              <a:rPr lang="en-US" sz="2200" dirty="0" smtClean="0">
                <a:latin typeface="+mn-lt"/>
              </a:rPr>
              <a:t> </a:t>
            </a:r>
            <a:r>
              <a:rPr lang="en-US" sz="2200" dirty="0">
                <a:latin typeface="+mn-lt"/>
              </a:rPr>
              <a:t>Creating a </a:t>
            </a:r>
            <a:r>
              <a:rPr lang="en-US" sz="2200" dirty="0">
                <a:latin typeface="Consolas" panose="020B0609020204030204" pitchFamily="49" charset="0"/>
              </a:rPr>
              <a:t>BasePlusCommissionEmployee</a:t>
            </a:r>
            <a:r>
              <a:rPr lang="en-US" sz="2200" dirty="0">
                <a:latin typeface="+mn-lt"/>
              </a:rPr>
              <a:t> Class without Using </a:t>
            </a:r>
            <a:r>
              <a:rPr lang="en-US" sz="2200" dirty="0" smtClean="0">
                <a:latin typeface="+mn-lt"/>
              </a:rPr>
              <a:t>Inheritance</a:t>
            </a:r>
          </a:p>
          <a:p>
            <a:pPr marL="487350" lvl="1" indent="0">
              <a:buNone/>
            </a:pPr>
            <a:r>
              <a:rPr lang="en-US" sz="2200" dirty="0" smtClean="0">
                <a:solidFill>
                  <a:srgbClr val="007FA3"/>
                </a:solidFill>
                <a:latin typeface="+mn-lt"/>
              </a:rPr>
              <a:t>11.4.3</a:t>
            </a:r>
            <a:r>
              <a:rPr lang="en-US" sz="2200" dirty="0" smtClean="0">
                <a:latin typeface="+mn-lt"/>
              </a:rPr>
              <a:t> </a:t>
            </a:r>
            <a:r>
              <a:rPr lang="en-US" sz="2200" dirty="0">
                <a:latin typeface="+mn-lt"/>
              </a:rPr>
              <a:t>Creating a </a:t>
            </a:r>
            <a:r>
              <a:rPr lang="en-US" sz="2200" dirty="0">
                <a:latin typeface="Consolas" panose="020B0609020204030204" pitchFamily="49" charset="0"/>
              </a:rPr>
              <a:t>CommissionEmployee–BasePlusCommissionEmployee</a:t>
            </a:r>
            <a:r>
              <a:rPr lang="en-US" sz="2200" dirty="0">
                <a:latin typeface="+mn-lt"/>
              </a:rPr>
              <a:t> Inheritance </a:t>
            </a:r>
            <a:r>
              <a:rPr lang="en-US" sz="2200" dirty="0" smtClean="0">
                <a:latin typeface="+mn-lt"/>
              </a:rPr>
              <a:t>Hierarchy</a:t>
            </a:r>
          </a:p>
        </p:txBody>
      </p:sp>
    </p:spTree>
    <p:extLst>
      <p:ext uri="{BB962C8B-B14F-4D97-AF65-F5344CB8AC3E}">
        <p14:creationId xmlns:p14="http://schemas.microsoft.com/office/powerpoint/2010/main" val="272479276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Figure 11.5 Testing </a:t>
            </a:r>
            <a:r>
              <a:rPr lang="en-US" dirty="0" smtClean="0"/>
              <a:t>Class </a:t>
            </a:r>
            <a:r>
              <a:rPr lang="en-US" dirty="0">
                <a:latin typeface="Consolas" panose="020B0609020204030204" pitchFamily="49" charset="0"/>
              </a:rPr>
              <a:t>CommissionEmployee</a:t>
            </a:r>
            <a:r>
              <a:rPr lang="en-US" dirty="0"/>
              <a:t> </a:t>
            </a:r>
            <a:r>
              <a:rPr lang="en-US" sz="2000" b="0" dirty="0" smtClean="0"/>
              <a:t>(2 </a:t>
            </a:r>
            <a:r>
              <a:rPr lang="en-US" sz="2000" b="0" dirty="0"/>
              <a:t>of 3)</a:t>
            </a:r>
            <a:endParaRPr lang="en-US" dirty="0"/>
          </a:p>
        </p:txBody>
      </p:sp>
      <p:pic>
        <p:nvPicPr>
          <p:cNvPr id="4" name="Picture 3" descr="Program code for testing the class commission employee. Line 17, indented twice: console, period, write line, left parenthesis, dollar sign, open quotes, last name is, left brace, employee, period, last name, right brace, close quotes, right parenthesis, semicolon. Line 18, indented twice: console, period, write line, left parenthesis. Line 19, indented three times: dollar sign, open quotes, social security number is, left brace, employee, period, social security number, right brace, close quotes, right parenthesis, semicolon. Line 20, indented twice: console, period, write line, left parenthesis, dollar sign, open quotes, gross sales are, left brace, employee, period, gross sales, colon c, right brace, close quotes, right parenthesis, semicolon. Line 21, indented twice: console period write line, left parenthesis. Line 22, indented three times: dollar sign, open quotes, commission rate is, left brace, employee, period, commission rate, colon f 2, right brace, close quotes, right parenthesis, semicolon. Line 23, indented twice: console, period, write line, left parenthesis, dollar sign, open quotes, earnings are, left brace, employee, period, earnings, left parenthesis, right parenthesis, colon c, right brace, close quotes, right parenthesis, semicolon. Line 24: blank. Line 25, indented twice: employee, period, gross sales = 5000.00 m semicolon, forward slash, forward slash, set gross sales. Line 26, indented twice: employee, period, commission rate = .1 m, semicolon, forward slash, forward slash, set commission rate. Line 27: blank. Line 28, indented twice: console, period, write line, left parenthesis. Line 29, indented three times: open quotes, back slash, n, updated employee information obtained by to string, colon back slash n, close quotes, right parenthesis, semicolon. Line 30, indented twice: console period write line, left parenthesis, employee, right parenthesis, semicolon. Line 31, indented twice: console, period, write line, left parenthesis, dollar sign, open quotes, earnings colon, left brace, employee, period, earnings, left parenthesis, right parenthesis, colon c, right brace, close quotes, right parenthesis, semicolon. Line 32, indented once: right brace. Line 33: right brac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7874" y="1723647"/>
            <a:ext cx="8068251" cy="3771752"/>
          </a:xfrm>
          <a:prstGeom prst="rect">
            <a:avLst/>
          </a:prstGeom>
        </p:spPr>
      </p:pic>
    </p:spTree>
    <p:extLst>
      <p:ext uri="{BB962C8B-B14F-4D97-AF65-F5344CB8AC3E}">
        <p14:creationId xmlns:p14="http://schemas.microsoft.com/office/powerpoint/2010/main" val="428532852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Figure 11.5 Testing </a:t>
            </a:r>
            <a:r>
              <a:rPr lang="en-US" dirty="0" smtClean="0"/>
              <a:t>Class </a:t>
            </a:r>
            <a:r>
              <a:rPr lang="en-US" dirty="0">
                <a:latin typeface="Consolas" panose="020B0609020204030204" pitchFamily="49" charset="0"/>
              </a:rPr>
              <a:t>CommissionEmployee</a:t>
            </a:r>
            <a:r>
              <a:rPr lang="en-US" dirty="0"/>
              <a:t> </a:t>
            </a:r>
            <a:r>
              <a:rPr lang="en-US" sz="2000" b="0" dirty="0" smtClean="0"/>
              <a:t>(3 </a:t>
            </a:r>
            <a:r>
              <a:rPr lang="en-US" sz="2000" b="0" dirty="0"/>
              <a:t>of 3)</a:t>
            </a:r>
            <a:endParaRPr lang="en-US" dirty="0"/>
          </a:p>
        </p:txBody>
      </p:sp>
      <p:pic>
        <p:nvPicPr>
          <p:cNvPr id="4" name="Picture 3" descr="The output for testing the class commission employee. Line 1: employee information obtained by properties and methods, colon. Line 2: first name is sue. Line 3: last name is Jones. Line 4: social security number is 2 2 2, hyphen, 2 2, hyphen, 2 2 2 2. Line 5: gross sales are dollar sign10,000.00. Line 6: commission rate is 0.06. Line 7: earnings are dollar sign600.00. Line 8: updated employee information obtained by to string, colon. Line 9: commission employee, colon, sue Jones. Line 10: social security number, colon, 2 2 2, hyphen, 2 2, hyphen, 2 2 2 2. Line 11: gross sales, colon, dollar sign5,000.00. Line 12: commission rate, colon, 0.10. Line 13: earnings, colon, dollar sign 500.0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7817" y="1791768"/>
            <a:ext cx="7988367" cy="3309984"/>
          </a:xfrm>
          <a:prstGeom prst="rect">
            <a:avLst/>
          </a:prstGeom>
        </p:spPr>
      </p:pic>
    </p:spTree>
    <p:extLst>
      <p:ext uri="{BB962C8B-B14F-4D97-AF65-F5344CB8AC3E}">
        <p14:creationId xmlns:p14="http://schemas.microsoft.com/office/powerpoint/2010/main" val="219518962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chor="ctr"/>
          <a:lstStyle/>
          <a:p>
            <a:r>
              <a:rPr lang="en-US" sz="3000" dirty="0">
                <a:latin typeface="Times New Roman" panose="02020603050405020304" pitchFamily="18" charset="0"/>
              </a:rPr>
              <a:t>11.4.2 Creating a BasePlusCommissionEmployee Class without Using </a:t>
            </a:r>
            <a:r>
              <a:rPr lang="en-US" sz="3000" dirty="0" smtClean="0">
                <a:latin typeface="Times New Roman" panose="02020603050405020304" pitchFamily="18" charset="0"/>
              </a:rPr>
              <a:t>Inheritance</a:t>
            </a:r>
            <a:r>
              <a:rPr lang="en-US" sz="3000" b="0" dirty="0" smtClean="0">
                <a:latin typeface="Times New Roman" panose="02020603050405020304" pitchFamily="18" charset="0"/>
              </a:rPr>
              <a:t> </a:t>
            </a:r>
            <a:r>
              <a:rPr lang="en-US" sz="2000" b="0" dirty="0" smtClean="0">
                <a:latin typeface="Times New Roman" panose="02020603050405020304" pitchFamily="18" charset="0"/>
              </a:rPr>
              <a:t>(1 of 3)</a:t>
            </a:r>
            <a:endParaRPr lang="en-US" sz="2000" b="0" dirty="0">
              <a:latin typeface="Times New Roman" panose="02020603050405020304" pitchFamily="18" charset="0"/>
            </a:endParaRPr>
          </a:p>
        </p:txBody>
      </p:sp>
      <p:sp>
        <p:nvSpPr>
          <p:cNvPr id="5" name="Text Placeholder 4"/>
          <p:cNvSpPr>
            <a:spLocks noGrp="1"/>
          </p:cNvSpPr>
          <p:nvPr>
            <p:ph type="body" idx="1"/>
          </p:nvPr>
        </p:nvSpPr>
        <p:spPr/>
        <p:txBody>
          <a:bodyPr/>
          <a:lstStyle/>
          <a:p>
            <a:r>
              <a:rPr lang="en-US" altLang="en-US" sz="2400" dirty="0" smtClean="0">
                <a:latin typeface="+mn-lt"/>
              </a:rPr>
              <a:t>Class </a:t>
            </a:r>
            <a:r>
              <a:rPr lang="en-US" altLang="en-US" sz="2400" dirty="0" smtClean="0">
                <a:latin typeface="Consolas" panose="020B0609020204030204" pitchFamily="49" charset="0"/>
              </a:rPr>
              <a:t>BasePlusCommissionEmployee</a:t>
            </a:r>
            <a:r>
              <a:rPr lang="en-US" altLang="en-US" sz="2400" dirty="0" smtClean="0">
                <a:latin typeface="+mn-lt"/>
              </a:rPr>
              <a:t> (Figure 11.6) contains a first name, last name, social security number, gross sales amount, commission rate </a:t>
            </a:r>
            <a:r>
              <a:rPr lang="en-US" altLang="en-US" sz="2400" b="1" dirty="0" smtClean="0">
                <a:latin typeface="+mn-lt"/>
              </a:rPr>
              <a:t>and</a:t>
            </a:r>
            <a:r>
              <a:rPr lang="en-US" altLang="en-US" sz="2400" dirty="0" smtClean="0">
                <a:latin typeface="+mn-lt"/>
              </a:rPr>
              <a:t> base salary—“</a:t>
            </a:r>
            <a:r>
              <a:rPr lang="en-US" altLang="en-US" sz="2400" dirty="0">
                <a:latin typeface="Consolas" panose="020B0609020204030204" pitchFamily="49" charset="0"/>
              </a:rPr>
              <a:t>Base</a:t>
            </a:r>
            <a:r>
              <a:rPr lang="en-US" altLang="en-US" sz="2400" dirty="0" smtClean="0">
                <a:latin typeface="+mn-lt"/>
              </a:rPr>
              <a:t>” in the class name stands for “base salary” not base class.</a:t>
            </a:r>
            <a:endParaRPr lang="en-US" altLang="en-US" sz="2400" dirty="0">
              <a:latin typeface="+mn-lt"/>
            </a:endParaRPr>
          </a:p>
        </p:txBody>
      </p:sp>
    </p:spTree>
    <p:extLst>
      <p:ext uri="{BB962C8B-B14F-4D97-AF65-F5344CB8AC3E}">
        <p14:creationId xmlns:p14="http://schemas.microsoft.com/office/powerpoint/2010/main" val="36923231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chor="ctr"/>
          <a:lstStyle/>
          <a:p>
            <a:r>
              <a:rPr lang="en-US" sz="2800" dirty="0" smtClean="0"/>
              <a:t>Figure 11.6 </a:t>
            </a:r>
            <a:r>
              <a:rPr lang="en-US" sz="2800" dirty="0" smtClean="0">
                <a:latin typeface="Consolas" panose="020B0609020204030204" pitchFamily="49" charset="0"/>
              </a:rPr>
              <a:t>BasePlusCommissionEmployee</a:t>
            </a:r>
            <a:r>
              <a:rPr lang="en-US" sz="2800" dirty="0"/>
              <a:t> Class Represents an Employee </a:t>
            </a:r>
            <a:r>
              <a:rPr lang="en-US" sz="2800" dirty="0" smtClean="0"/>
              <a:t>that Receives </a:t>
            </a:r>
            <a:r>
              <a:rPr lang="en-US" sz="2800" dirty="0"/>
              <a:t>a </a:t>
            </a:r>
            <a:r>
              <a:rPr lang="en-US" sz="2800" dirty="0" smtClean="0"/>
              <a:t>Base Salary </a:t>
            </a:r>
            <a:r>
              <a:rPr lang="en-US" sz="2800" dirty="0"/>
              <a:t>in Addition to a Commission</a:t>
            </a:r>
            <a:r>
              <a:rPr lang="en-US" sz="2800" b="0" dirty="0" smtClean="0"/>
              <a:t> </a:t>
            </a:r>
            <a:r>
              <a:rPr lang="en-US" sz="2000" b="0" dirty="0" smtClean="0"/>
              <a:t>(1 of 6)</a:t>
            </a:r>
            <a:endParaRPr lang="en-US" sz="2000" b="0" dirty="0"/>
          </a:p>
        </p:txBody>
      </p:sp>
      <p:pic>
        <p:nvPicPr>
          <p:cNvPr id="3" name="Picture 2" descr="Program code for base plus commission employee class representing an employee receiving both salary and commission. Line 1: forward slash, forward slash, f i g. 11.6, colon, base plus commission employee, period, c s. Line 2: forward slash, forward slash, base plus commission employee, class represents an employee that receives. Line 3: forward slash, forward slash, a base salary in addition to a commission, period. Line 4: using system, semicolon. Line 5: blank. Line 6: public class base plus commission employee. Line 7: left brace. Line 8, indented once: public string first name, left brace, get, semicolon, right brace. Line 9, indented once: public string last name, left brace, get, semicolon, right brace. Line 10, indented once: public string social security number, left brace, get, semicolon, right brace. Line 11, indented once: private decimal gross sales, semicolon, forward slash, forward slash, gross weekly sales. Line 12, indented once: private decimal commission rate, semicolon, forward slash, forward slash, commission percentage. Line 13, indented once: private decimal base salary, semicolon, forward slash, forward slash, base salary per week. Line 14: blank."/>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7816" y="1844880"/>
            <a:ext cx="7988367" cy="3024874"/>
          </a:xfrm>
          <a:prstGeom prst="rect">
            <a:avLst/>
          </a:prstGeom>
        </p:spPr>
      </p:pic>
    </p:spTree>
    <p:extLst>
      <p:ext uri="{BB962C8B-B14F-4D97-AF65-F5344CB8AC3E}">
        <p14:creationId xmlns:p14="http://schemas.microsoft.com/office/powerpoint/2010/main" val="97203550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p>
            <a:r>
              <a:rPr lang="en-US" sz="2800" dirty="0"/>
              <a:t>Figure 11.6 </a:t>
            </a:r>
            <a:r>
              <a:rPr lang="en-US" sz="2800" dirty="0">
                <a:latin typeface="Consolas" panose="020B0609020204030204" pitchFamily="49" charset="0"/>
              </a:rPr>
              <a:t>BasePlusCommissionEmployee</a:t>
            </a:r>
            <a:r>
              <a:rPr lang="en-US" sz="2800" dirty="0"/>
              <a:t> Class Represents an Employee that Receives a Base Salary in Addition to a Commission</a:t>
            </a:r>
            <a:r>
              <a:rPr lang="en-US" sz="2800" b="0" dirty="0"/>
              <a:t> </a:t>
            </a:r>
            <a:r>
              <a:rPr lang="en-US" sz="2000" b="0" dirty="0" smtClean="0"/>
              <a:t>(2 </a:t>
            </a:r>
            <a:r>
              <a:rPr lang="en-US" sz="2000" b="0" dirty="0"/>
              <a:t>of 6)</a:t>
            </a:r>
            <a:endParaRPr lang="en-US" sz="2000" dirty="0"/>
          </a:p>
        </p:txBody>
      </p:sp>
      <p:pic>
        <p:nvPicPr>
          <p:cNvPr id="4" name="Picture 3" descr="Program code for base plus commission employee class representing an employee receiving both salary and commission. Line 15, indented once: forward slash, forward slash, six-parameter constructor. Line 16, indented once: public base plus commission employee, left parenthesis, string first name, comma, string last name, comma. Line 17, indented twice: string social security number, comma, decimal gross sales, comma. Line 18, indented twice: decimal commission rate, comma, decimal base salary, right parenthesis. Line 19, indented once: left brace. Line 20, indented twice: forward slash, forward slash, implicit call to object constructor occurs here. Line 21, indented twice: first name, = first name, semicolon. Line 22, indented twice: last name, = last name, semicolon. Line 23, indented twice: social security number = social security number, semicolon. Line 24, indented twice: gross sales = gross sales, semicolon, forward slash, forward slash, validates gross sales. Line 25, indented twice: commission rate = commission rate, semicolon, forward slash, forward slash, validates commission rate. Line 26, indented twice: base salary = base salary, semicolon, forward slash, forward slash, validates base salary. Line 27, indented once: right brace. Line 28: blank."/>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7874" y="1905616"/>
            <a:ext cx="8068252" cy="3065982"/>
          </a:xfrm>
          <a:prstGeom prst="rect">
            <a:avLst/>
          </a:prstGeom>
        </p:spPr>
      </p:pic>
    </p:spTree>
    <p:extLst>
      <p:ext uri="{BB962C8B-B14F-4D97-AF65-F5344CB8AC3E}">
        <p14:creationId xmlns:p14="http://schemas.microsoft.com/office/powerpoint/2010/main" val="131810903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p>
            <a:r>
              <a:rPr lang="en-US" sz="2800" dirty="0"/>
              <a:t>Figure 11.6 </a:t>
            </a:r>
            <a:r>
              <a:rPr lang="en-US" sz="2800" dirty="0">
                <a:latin typeface="Consolas" panose="020B0609020204030204" pitchFamily="49" charset="0"/>
              </a:rPr>
              <a:t>BasePlusCommissionEmployee</a:t>
            </a:r>
            <a:r>
              <a:rPr lang="en-US" sz="2800" dirty="0"/>
              <a:t> Class Represents an Employee that Receives a Base Salary in Addition to a Commission</a:t>
            </a:r>
            <a:r>
              <a:rPr lang="en-US" sz="2800" b="0" dirty="0"/>
              <a:t> </a:t>
            </a:r>
            <a:r>
              <a:rPr lang="en-US" sz="2000" b="0" dirty="0" smtClean="0"/>
              <a:t>(3 </a:t>
            </a:r>
            <a:r>
              <a:rPr lang="en-US" sz="2000" b="0" dirty="0"/>
              <a:t>of 6)</a:t>
            </a:r>
            <a:endParaRPr lang="en-US" sz="2000" dirty="0"/>
          </a:p>
        </p:txBody>
      </p:sp>
      <p:pic>
        <p:nvPicPr>
          <p:cNvPr id="5" name="Picture 4" descr="Program code for base plus commission employee class representing an employee receiving both salary and commission. Line 29, indented once: forward slash, forward slash, property that gets and sets gross sales. Line 30, indented once: public decimal gross sales. Line 31, indented once: left brace. Line 32, indented twice: get. Line 33, indented twice: left brace. Line 34, indented three times: return gross sales, semicolon. Line 35, indented twice: right brace. Line 36, indented twice: set. Line 37, indented twice: left brace. Line 38, indented three times: if, left parenthesis, value, left angle bracket, 0, right parenthesis, forward slash, forward slash, validation. Line 39, indented three times: left brace. Line 40, indented four times: throw new argument out of range exception, left parenthesis, name of, left parenthesis, value, right parenthesis, comma. Line 41, indented five times: value, comma, dollar sign, open quotes, left brace, name of, left parenthesis, gross sales, right parenthesis, right brace, must be, right angle bracket = 0, close quotes, right parenthesis, semicolon. Line 42, indented three times: right brace. Line 43: blank. Line 44, indented three times: gross sales = value, semicolon. Line 45, indented twice: right brace. Line 46, indented once: right brace. Line 47: blank."/>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7817" y="1906876"/>
            <a:ext cx="7988367" cy="4027080"/>
          </a:xfrm>
          <a:prstGeom prst="rect">
            <a:avLst/>
          </a:prstGeom>
        </p:spPr>
      </p:pic>
    </p:spTree>
    <p:extLst>
      <p:ext uri="{BB962C8B-B14F-4D97-AF65-F5344CB8AC3E}">
        <p14:creationId xmlns:p14="http://schemas.microsoft.com/office/powerpoint/2010/main" val="86856419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p>
            <a:r>
              <a:rPr lang="en-US" sz="2800" dirty="0"/>
              <a:t>Figure 11.6 </a:t>
            </a:r>
            <a:r>
              <a:rPr lang="en-US" sz="2800" dirty="0">
                <a:latin typeface="Consolas" panose="020B0609020204030204" pitchFamily="49" charset="0"/>
              </a:rPr>
              <a:t>BasePlusCommissionEmployee</a:t>
            </a:r>
            <a:r>
              <a:rPr lang="en-US" sz="2800" dirty="0"/>
              <a:t> Class Represents an Employee that Receives a Base Salary in Addition to a Commission</a:t>
            </a:r>
            <a:r>
              <a:rPr lang="en-US" sz="2800" b="0" dirty="0"/>
              <a:t> </a:t>
            </a:r>
            <a:r>
              <a:rPr lang="en-US" sz="2000" b="0" dirty="0" smtClean="0"/>
              <a:t>(4 </a:t>
            </a:r>
            <a:r>
              <a:rPr lang="en-US" sz="2000" b="0" dirty="0"/>
              <a:t>of 6)</a:t>
            </a:r>
            <a:endParaRPr lang="en-US" sz="2000" dirty="0"/>
          </a:p>
        </p:txBody>
      </p:sp>
      <p:pic>
        <p:nvPicPr>
          <p:cNvPr id="4" name="Picture 3" descr="Program code for base plus commission employee class representing an employee receiving both salary and commission. Line 48, indented once: forward slash, forward slash, property that gets and sets commission rate. Line 49, indented once: public decimal commission rate. Line 50, indented once: left brace. Line 51, indented twice: get. Line 52, indented twice: left brace. Line 53, indented three times: return commission rate, semicolon. Line 54, indented twice: right brace. Line 55, indented twice: set. Line 56, indented twice: left brace. Line 57, indented three times: if, left parenthesis, value, left angle bracket = 0, double pipe, value, right angle bracket = 1, right parenthesis, forward slash, forward slash, validation. Line 58, indented three times: left brace. Line 59, indented four times: throw new argument out of range exception, left parenthesis, name of, left parenthesis, value, right parenthesis, comma. Line 60, indented five times: value, comma, dollar sign, open quotes, left brace, name of, left parenthesis, commission rate, right parenthesis, right brace, must be, right angle bracket, 0 and left angle bracket, 1, close quotes, right parenthesis, semicolon. Line 61, indented three times: right brace. Line 62: blank. Line 63, indented three times: commission rate = value, semicolon. Line 64, indented twice: right brace. Line 65, indented once: right brace. Line 66: blank."/>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363" y="1886393"/>
            <a:ext cx="7909274" cy="3866265"/>
          </a:xfrm>
          <a:prstGeom prst="rect">
            <a:avLst/>
          </a:prstGeom>
        </p:spPr>
      </p:pic>
    </p:spTree>
    <p:extLst>
      <p:ext uri="{BB962C8B-B14F-4D97-AF65-F5344CB8AC3E}">
        <p14:creationId xmlns:p14="http://schemas.microsoft.com/office/powerpoint/2010/main" val="68084144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p>
            <a:r>
              <a:rPr lang="en-US" sz="2800" dirty="0"/>
              <a:t>Figure 11.6 </a:t>
            </a:r>
            <a:r>
              <a:rPr lang="en-US" sz="2800" dirty="0" smtClean="0">
                <a:latin typeface="Consolas" panose="020B0609020204030204" pitchFamily="49" charset="0"/>
              </a:rPr>
              <a:t>BasePlusCommissionEmployee</a:t>
            </a:r>
            <a:r>
              <a:rPr lang="en-US" sz="2800" dirty="0" smtClean="0"/>
              <a:t> </a:t>
            </a:r>
            <a:r>
              <a:rPr lang="en-US" sz="2800" dirty="0"/>
              <a:t>Class Represents an Employee that Receives a Base Salary in Addition to a Commission</a:t>
            </a:r>
            <a:r>
              <a:rPr lang="en-US" sz="2800" b="0" dirty="0"/>
              <a:t> </a:t>
            </a:r>
            <a:r>
              <a:rPr lang="en-US" sz="2000" b="0" dirty="0" smtClean="0"/>
              <a:t>(5 </a:t>
            </a:r>
            <a:r>
              <a:rPr lang="en-US" sz="2000" b="0" dirty="0"/>
              <a:t>of 6)</a:t>
            </a:r>
            <a:endParaRPr lang="en-US" sz="2000" dirty="0"/>
          </a:p>
        </p:txBody>
      </p:sp>
      <p:pic>
        <p:nvPicPr>
          <p:cNvPr id="4" name="Picture 3" descr="Program code for base plus commission employee class representing an employee receiving both salary and commission. Line 67, indented once: forward slash, forward slash, property that gets and sets base plus commission employee’s base salary. Line 68, indented once: public decimal base salary. Line 69, indented once: left brace. Line 70, indented twice: get. Line 71, indented twice: left brace. Line 72, indented three times: return base salary, semicolon. Line 73, indented twice: right brace. Line 74, indented twice: set. Line 75, indented twice: left brace. Line 76, indented three times: if, left parenthesis, value, left angle bracket, 0, right parenthesis, forward slash, forward slash, validation. Line 77, indented three times: left brace. Line 78, indented four times: throw new argument out of range exception, left parenthesis, name of, left parenthesis, value, right parenthesis, comma. Line 79, indented five times: value, comma, dollar sign, open quotes, left brace, name of, left parenthesis, base salary, right parenthesis, right brace, must be right angle bracket = 0, close quotes, right parenthesis, semicolon. Line 80, indented three times: right brace. Line 81: blank. Line 82, indented three times: base salary = value, semicolon. Line 83, indented twice: right brace. Line 84, indented once: right brace. Line 85: blank."/>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9343" y="1821967"/>
            <a:ext cx="7625310" cy="3958840"/>
          </a:xfrm>
          <a:prstGeom prst="rect">
            <a:avLst/>
          </a:prstGeom>
        </p:spPr>
      </p:pic>
    </p:spTree>
    <p:extLst>
      <p:ext uri="{BB962C8B-B14F-4D97-AF65-F5344CB8AC3E}">
        <p14:creationId xmlns:p14="http://schemas.microsoft.com/office/powerpoint/2010/main" val="406655531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p>
            <a:r>
              <a:rPr lang="en-US" sz="2800" dirty="0"/>
              <a:t>Figure 11.6 </a:t>
            </a:r>
            <a:r>
              <a:rPr lang="en-US" sz="2800" dirty="0">
                <a:latin typeface="Consolas" panose="020B0609020204030204" pitchFamily="49" charset="0"/>
              </a:rPr>
              <a:t>BasePlusCommissionEmployee</a:t>
            </a:r>
            <a:r>
              <a:rPr lang="en-US" sz="2800" dirty="0"/>
              <a:t> Class Represents an Employee that Receives a Base Salary in Addition to a Commission</a:t>
            </a:r>
            <a:r>
              <a:rPr lang="en-US" sz="2800" b="0" dirty="0"/>
              <a:t> </a:t>
            </a:r>
            <a:r>
              <a:rPr lang="en-US" sz="2000" b="0" dirty="0" smtClean="0"/>
              <a:t>(6 </a:t>
            </a:r>
            <a:r>
              <a:rPr lang="en-US" sz="2000" b="0" dirty="0"/>
              <a:t>of 6)</a:t>
            </a:r>
            <a:endParaRPr lang="en-US" sz="2000" dirty="0"/>
          </a:p>
        </p:txBody>
      </p:sp>
      <p:pic>
        <p:nvPicPr>
          <p:cNvPr id="4" name="Picture 3" descr="Program code for base plus commission employee class representing an employee receiving both salary and commission. Line 86, indented once: forward slash, forward slash, calculate earnings. Line 87, indented once: public decimal earnings, left parenthesis, right parenthesis, = right angle bracket. Line 88, indented twice: base salary +, left parenthesis, commission rate, asterisk, gross sales, right parenthesis, semicolon. Line 89: blank. Line 90, indented once: forward slash, forward slash, return string representation of base plus commission employee. Line 91, indented once: public override string to string, left parenthesis, right parenthesis, = right angle bracket. Line 92, indented twice: dollar sign, open quotes, base-salaried commission employee, colon, left brace, first name, right brace, left brace, last name, right brace, back slash, n, close quotes, +. Line 93, indented twice: dollar sign, open quotes, social security number, colon, left brace, social security number, right brace, back slash, n, close quotes, +. Line 94, indented twice: dollar sign, open quotes, gross sales, colon, left brace, gross sales, colon, c, right brace, back slash, n, close quotes, +. Line 95, indented twice: dollar sign, open quotes, commission rate, colon, left brace, commission rate, colon, f 2, right brace, back slash, n, close quotes, +. Line 96, indented twice: dollar sign, open quotes, base salary, colon, left brace, base salary, colon, c, right brace, close quotes, semicolon. Line 97: right brac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363" y="1811567"/>
            <a:ext cx="7909274" cy="2762920"/>
          </a:xfrm>
          <a:prstGeom prst="rect">
            <a:avLst/>
          </a:prstGeom>
        </p:spPr>
      </p:pic>
    </p:spTree>
    <p:extLst>
      <p:ext uri="{BB962C8B-B14F-4D97-AF65-F5344CB8AC3E}">
        <p14:creationId xmlns:p14="http://schemas.microsoft.com/office/powerpoint/2010/main" val="314360589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3000" dirty="0">
                <a:latin typeface="Times New Roman" panose="02020603050405020304" pitchFamily="18" charset="0"/>
              </a:rPr>
              <a:t>11.4.2 Creating a BasePlusCommissionEmployee Class without Using Inheritance </a:t>
            </a:r>
            <a:r>
              <a:rPr lang="en-US" sz="2000" b="0" dirty="0" smtClean="0">
                <a:latin typeface="Times New Roman" panose="02020603050405020304" pitchFamily="18" charset="0"/>
              </a:rPr>
              <a:t>(2 </a:t>
            </a:r>
            <a:r>
              <a:rPr lang="en-US" sz="2000" b="0" dirty="0">
                <a:latin typeface="Times New Roman" panose="02020603050405020304" pitchFamily="18" charset="0"/>
              </a:rPr>
              <a:t>of 3)</a:t>
            </a:r>
            <a:endParaRPr lang="en-US" sz="2000" dirty="0"/>
          </a:p>
        </p:txBody>
      </p:sp>
      <p:sp>
        <p:nvSpPr>
          <p:cNvPr id="5" name="Text Placeholder 4"/>
          <p:cNvSpPr>
            <a:spLocks noGrp="1"/>
          </p:cNvSpPr>
          <p:nvPr>
            <p:ph type="body" idx="1"/>
          </p:nvPr>
        </p:nvSpPr>
        <p:spPr>
          <a:xfrm>
            <a:off x="457200" y="1600201"/>
            <a:ext cx="8229600" cy="1231490"/>
          </a:xfrm>
        </p:spPr>
        <p:txBody>
          <a:bodyPr/>
          <a:lstStyle/>
          <a:p>
            <a:pPr>
              <a:defRPr/>
            </a:pPr>
            <a:r>
              <a:rPr lang="en-US" sz="2400" dirty="0">
                <a:latin typeface="+mn-lt"/>
                <a:cs typeface="Times New Roman" pitchFamily="18" charset="0"/>
              </a:rPr>
              <a:t>Note the similarity between this class and class </a:t>
            </a:r>
            <a:r>
              <a:rPr lang="en-US" sz="2400" dirty="0">
                <a:latin typeface="Consolas" panose="020B0609020204030204" pitchFamily="49" charset="0"/>
                <a:ea typeface="Times New Roman" pitchFamily="18" charset="0"/>
                <a:cs typeface="Lucida Console" pitchFamily="49" charset="0"/>
              </a:rPr>
              <a:t>Commission­Employee</a:t>
            </a:r>
            <a:r>
              <a:rPr lang="en-US" sz="2400" dirty="0">
                <a:latin typeface="+mn-lt"/>
                <a:cs typeface="Times New Roman" pitchFamily="18" charset="0"/>
              </a:rPr>
              <a:t> (</a:t>
            </a:r>
            <a:r>
              <a:rPr lang="en-US" sz="2400" dirty="0" smtClean="0">
                <a:latin typeface="+mn-lt"/>
                <a:cs typeface="Times New Roman" pitchFamily="18" charset="0"/>
              </a:rPr>
              <a:t>Figure</a:t>
            </a:r>
            <a:r>
              <a:rPr lang="en-US" sz="2400" dirty="0">
                <a:latin typeface="+mn-lt"/>
                <a:cs typeface="Times New Roman" pitchFamily="18" charset="0"/>
              </a:rPr>
              <a:t> 11.4)—in this example, </a:t>
            </a:r>
            <a:r>
              <a:rPr lang="en-US" sz="2400" b="1" dirty="0">
                <a:latin typeface="+mn-lt"/>
                <a:cs typeface="Times New Roman" pitchFamily="18" charset="0"/>
              </a:rPr>
              <a:t>we do not yet exploit that similarity</a:t>
            </a:r>
            <a:r>
              <a:rPr lang="en-US" sz="2400" dirty="0" smtClean="0">
                <a:latin typeface="+mn-lt"/>
                <a:cs typeface="Times New Roman" pitchFamily="18" charset="0"/>
              </a:rPr>
              <a:t>.</a:t>
            </a:r>
            <a:endParaRPr lang="en-US" sz="2400" dirty="0">
              <a:latin typeface="+mn-lt"/>
              <a:cs typeface="Times New Roman" pitchFamily="18" charset="0"/>
            </a:endParaRPr>
          </a:p>
        </p:txBody>
      </p:sp>
      <p:sp>
        <p:nvSpPr>
          <p:cNvPr id="2" name="Text Placeholder 1"/>
          <p:cNvSpPr>
            <a:spLocks noGrp="1"/>
          </p:cNvSpPr>
          <p:nvPr>
            <p:ph type="body" idx="2"/>
          </p:nvPr>
        </p:nvSpPr>
        <p:spPr>
          <a:xfrm>
            <a:off x="457200" y="2806778"/>
            <a:ext cx="8229600" cy="1175287"/>
          </a:xfrm>
        </p:spPr>
        <p:txBody>
          <a:bodyPr/>
          <a:lstStyle/>
          <a:p>
            <a:pPr marL="0" indent="0">
              <a:buNone/>
              <a:defRPr/>
            </a:pPr>
            <a:r>
              <a:rPr lang="en-US" sz="2400" b="1" dirty="0">
                <a:latin typeface="+mn-lt"/>
                <a:cs typeface="Times New Roman" pitchFamily="18" charset="0"/>
              </a:rPr>
              <a:t>Class</a:t>
            </a:r>
            <a:r>
              <a:rPr lang="en-US" sz="2400" b="1" dirty="0">
                <a:cs typeface="Times New Roman" pitchFamily="18" charset="0"/>
              </a:rPr>
              <a:t> </a:t>
            </a:r>
            <a:r>
              <a:rPr lang="en-US" sz="2400" b="1" dirty="0">
                <a:latin typeface="Consolas" panose="020B0609020204030204" pitchFamily="49" charset="0"/>
                <a:ea typeface="Times New Roman" pitchFamily="18" charset="0"/>
                <a:cs typeface="Lucida Console" pitchFamily="49" charset="0"/>
              </a:rPr>
              <a:t>BasePlusCommissionEmployeeTest</a:t>
            </a:r>
          </a:p>
          <a:p>
            <a:pPr>
              <a:defRPr/>
            </a:pPr>
            <a:r>
              <a:rPr lang="en-US" sz="2400" dirty="0">
                <a:latin typeface="+mn-lt"/>
                <a:cs typeface="Times New Roman" pitchFamily="18" charset="0"/>
              </a:rPr>
              <a:t>Figure 11.7 tests class </a:t>
            </a:r>
            <a:r>
              <a:rPr lang="en-US" sz="2400" dirty="0">
                <a:latin typeface="Consolas" panose="020B0609020204030204" pitchFamily="49" charset="0"/>
                <a:ea typeface="Times New Roman" pitchFamily="18" charset="0"/>
                <a:cs typeface="Lucida Console" pitchFamily="49" charset="0"/>
              </a:rPr>
              <a:t>BasePlusCommissionEmployee</a:t>
            </a:r>
            <a:r>
              <a:rPr lang="en-US" sz="2400" dirty="0" smtClean="0">
                <a:cs typeface="Times New Roman" pitchFamily="18" charset="0"/>
              </a:rPr>
              <a:t>.</a:t>
            </a:r>
            <a:endParaRPr lang="en-US" sz="2400" dirty="0"/>
          </a:p>
        </p:txBody>
      </p:sp>
    </p:spTree>
    <p:extLst>
      <p:ext uri="{BB962C8B-B14F-4D97-AF65-F5344CB8AC3E}">
        <p14:creationId xmlns:p14="http://schemas.microsoft.com/office/powerpoint/2010/main" val="289812900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r>
              <a:rPr lang="en-US" sz="2000" b="0" dirty="0"/>
              <a:t> </a:t>
            </a:r>
            <a:r>
              <a:rPr lang="en-US" sz="2000" b="0" dirty="0" smtClean="0"/>
              <a:t>(2 </a:t>
            </a:r>
            <a:r>
              <a:rPr lang="en-US" sz="2000" b="0" dirty="0"/>
              <a:t>of 2)</a:t>
            </a:r>
            <a:endParaRPr lang="en-US" sz="2000" dirty="0"/>
          </a:p>
        </p:txBody>
      </p:sp>
      <p:sp>
        <p:nvSpPr>
          <p:cNvPr id="3" name="Text Placeholder 2"/>
          <p:cNvSpPr>
            <a:spLocks noGrp="1"/>
          </p:cNvSpPr>
          <p:nvPr>
            <p:ph type="body" idx="1"/>
          </p:nvPr>
        </p:nvSpPr>
        <p:spPr>
          <a:xfrm>
            <a:off x="457200" y="1600200"/>
            <a:ext cx="8229600" cy="4525963"/>
          </a:xfrm>
        </p:spPr>
        <p:txBody>
          <a:bodyPr/>
          <a:lstStyle/>
          <a:p>
            <a:pPr marL="487350" lvl="1" indent="0">
              <a:buNone/>
            </a:pPr>
            <a:r>
              <a:rPr lang="en-US" sz="2200" dirty="0">
                <a:solidFill>
                  <a:srgbClr val="007FA3"/>
                </a:solidFill>
                <a:latin typeface="+mn-lt"/>
              </a:rPr>
              <a:t>11.4.4</a:t>
            </a:r>
            <a:r>
              <a:rPr lang="en-US" sz="2200" dirty="0">
                <a:latin typeface="+mn-lt"/>
              </a:rPr>
              <a:t> </a:t>
            </a:r>
            <a:r>
              <a:rPr lang="en-US" sz="2200" dirty="0" smtClean="0">
                <a:latin typeface="Consolas" panose="020B0609020204030204" pitchFamily="49" charset="0"/>
              </a:rPr>
              <a:t>CommissionEmployee BasePlusCommissionEmployee</a:t>
            </a:r>
            <a:r>
              <a:rPr lang="en-US" sz="2200" dirty="0" smtClean="0">
                <a:latin typeface="+mn-lt"/>
              </a:rPr>
              <a:t> </a:t>
            </a:r>
            <a:r>
              <a:rPr lang="en-US" sz="2200" dirty="0">
                <a:latin typeface="+mn-lt"/>
              </a:rPr>
              <a:t>Inheritance Hierarchy Using </a:t>
            </a:r>
            <a:r>
              <a:rPr lang="en-US" sz="2200" dirty="0">
                <a:latin typeface="Consolas" panose="020B0609020204030204" pitchFamily="49" charset="0"/>
              </a:rPr>
              <a:t>protected</a:t>
            </a:r>
            <a:r>
              <a:rPr lang="en-US" sz="2200" dirty="0">
                <a:latin typeface="+mn-lt"/>
              </a:rPr>
              <a:t> Instance Variables</a:t>
            </a:r>
          </a:p>
          <a:p>
            <a:pPr marL="487350" lvl="1" indent="0">
              <a:buNone/>
            </a:pPr>
            <a:r>
              <a:rPr lang="en-US" sz="2200" dirty="0" smtClean="0">
                <a:solidFill>
                  <a:srgbClr val="007FA3"/>
                </a:solidFill>
                <a:latin typeface="+mn-lt"/>
              </a:rPr>
              <a:t>11.4.5</a:t>
            </a:r>
            <a:r>
              <a:rPr lang="en-US" sz="2200" dirty="0" smtClean="0">
                <a:latin typeface="+mn-lt"/>
              </a:rPr>
              <a:t> </a:t>
            </a:r>
            <a:r>
              <a:rPr lang="en-US" sz="2200" dirty="0">
                <a:latin typeface="Consolas" panose="020B0609020204030204" pitchFamily="49" charset="0"/>
              </a:rPr>
              <a:t>CommissionEmployee–BasePlusCommissionEmployee</a:t>
            </a:r>
            <a:r>
              <a:rPr lang="en-US" sz="2200" dirty="0">
                <a:latin typeface="+mn-lt"/>
              </a:rPr>
              <a:t> Inheritance Hierarchy Using </a:t>
            </a:r>
            <a:r>
              <a:rPr lang="en-US" sz="2200" dirty="0">
                <a:latin typeface="Consolas" panose="020B0609020204030204" pitchFamily="49" charset="0"/>
              </a:rPr>
              <a:t>private</a:t>
            </a:r>
            <a:r>
              <a:rPr lang="en-US" sz="2200" dirty="0">
                <a:latin typeface="+mn-lt"/>
              </a:rPr>
              <a:t> Instance Variables</a:t>
            </a:r>
          </a:p>
          <a:p>
            <a:pPr marL="0" indent="0">
              <a:buNone/>
            </a:pPr>
            <a:r>
              <a:rPr lang="en-US" sz="2200" b="1" dirty="0">
                <a:solidFill>
                  <a:srgbClr val="007FA3"/>
                </a:solidFill>
                <a:latin typeface="+mn-lt"/>
              </a:rPr>
              <a:t>11.5</a:t>
            </a:r>
            <a:r>
              <a:rPr lang="en-US" sz="2200" dirty="0">
                <a:latin typeface="+mn-lt"/>
              </a:rPr>
              <a:t> Constructors in Derived Classes</a:t>
            </a:r>
          </a:p>
          <a:p>
            <a:pPr marL="0" indent="0">
              <a:buNone/>
            </a:pPr>
            <a:r>
              <a:rPr lang="en-US" sz="2200" b="1" dirty="0">
                <a:solidFill>
                  <a:srgbClr val="007FA3"/>
                </a:solidFill>
                <a:latin typeface="+mn-lt"/>
              </a:rPr>
              <a:t>11.6</a:t>
            </a:r>
            <a:r>
              <a:rPr lang="en-US" sz="2200" dirty="0">
                <a:latin typeface="+mn-lt"/>
              </a:rPr>
              <a:t> Software Engineering with Inheritance</a:t>
            </a:r>
          </a:p>
          <a:p>
            <a:pPr marL="0" indent="0">
              <a:buNone/>
            </a:pPr>
            <a:r>
              <a:rPr lang="en-US" sz="2200" b="1" dirty="0">
                <a:solidFill>
                  <a:srgbClr val="007FA3"/>
                </a:solidFill>
                <a:latin typeface="+mn-lt"/>
              </a:rPr>
              <a:t>11.7</a:t>
            </a:r>
            <a:r>
              <a:rPr lang="en-US" sz="2200" dirty="0">
                <a:latin typeface="+mn-lt"/>
              </a:rPr>
              <a:t> Class </a:t>
            </a:r>
            <a:r>
              <a:rPr lang="en-US" sz="2200" dirty="0">
                <a:latin typeface="Consolas" panose="020B0609020204030204" pitchFamily="49" charset="0"/>
              </a:rPr>
              <a:t>object</a:t>
            </a:r>
          </a:p>
          <a:p>
            <a:pPr marL="0" indent="0">
              <a:buNone/>
            </a:pPr>
            <a:r>
              <a:rPr lang="en-US" sz="2200" b="1" dirty="0">
                <a:solidFill>
                  <a:srgbClr val="007FA3"/>
                </a:solidFill>
                <a:latin typeface="+mn-lt"/>
              </a:rPr>
              <a:t>11.8</a:t>
            </a:r>
            <a:r>
              <a:rPr lang="en-US" sz="2200" dirty="0">
                <a:latin typeface="+mn-lt"/>
              </a:rPr>
              <a:t> </a:t>
            </a:r>
            <a:r>
              <a:rPr lang="en-US" sz="2200" dirty="0" smtClean="0">
                <a:latin typeface="+mn-lt"/>
              </a:rPr>
              <a:t>Wrap-Up</a:t>
            </a:r>
            <a:endParaRPr lang="en-US" sz="2200" dirty="0">
              <a:latin typeface="+mn-lt"/>
            </a:endParaRPr>
          </a:p>
        </p:txBody>
      </p:sp>
    </p:spTree>
    <p:extLst>
      <p:ext uri="{BB962C8B-B14F-4D97-AF65-F5344CB8AC3E}">
        <p14:creationId xmlns:p14="http://schemas.microsoft.com/office/powerpoint/2010/main" val="377933896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228600"/>
            <a:ext cx="8229600" cy="1188720"/>
          </a:xfrm>
        </p:spPr>
        <p:txBody>
          <a:bodyPr/>
          <a:lstStyle/>
          <a:p>
            <a:r>
              <a:rPr lang="en-US" dirty="0" smtClean="0"/>
              <a:t>Figure 11.7 Testing Class </a:t>
            </a:r>
            <a:r>
              <a:rPr lang="en-US" dirty="0" smtClean="0">
                <a:latin typeface="Consolas" panose="020B0609020204030204" pitchFamily="49" charset="0"/>
              </a:rPr>
              <a:t>BasePlusCommissionEmployee</a:t>
            </a:r>
            <a:r>
              <a:rPr lang="en-US" sz="2000" b="0" dirty="0"/>
              <a:t> (1 of 3)</a:t>
            </a:r>
          </a:p>
        </p:txBody>
      </p:sp>
      <p:pic>
        <p:nvPicPr>
          <p:cNvPr id="2" name="Picture 1" descr="Program code for testing the class base plus commission employee. Line 1: forward slash, forward slash, f i g. 11.7, colon, base plus commission employee, test, period, c s. Line 2: forward slash, forward slash, testing class base plus commission employee. Line 3: using system, semicolon. Line 4: blank. Line 5: class base plus commission employee test. Line 6: left brace. Line 7, indented once: static void main, left parenthesis, right parenthesis. Line 8, indented once: left brace. Line 9, indented twice: forward slash, forward slash, instantiate base plus commission employee, object. Line 10, indented twice: v a r, employee = new base plus commission employee, left parenthesis, open quotes, bob, close quotes, comma, open quotes, Lewis, close quotes, comma. Line 11, indented three times: open quotes, 3 3 3, hyphen, 3 3, hyphen, 3 3 3 3, close quotes, comma, 5000.00 m, comma, .04 m, comma, 300.00 m, right parenthesis, semicolon. Line 12: blank."/>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7874" y="1854380"/>
            <a:ext cx="8068252" cy="2786423"/>
          </a:xfrm>
          <a:prstGeom prst="rect">
            <a:avLst/>
          </a:prstGeom>
        </p:spPr>
      </p:pic>
    </p:spTree>
    <p:extLst>
      <p:ext uri="{BB962C8B-B14F-4D97-AF65-F5344CB8AC3E}">
        <p14:creationId xmlns:p14="http://schemas.microsoft.com/office/powerpoint/2010/main" val="381257054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Figure 11.7 Testing Class </a:t>
            </a:r>
            <a:r>
              <a:rPr lang="en-US" dirty="0">
                <a:latin typeface="Consolas" panose="020B0609020204030204" pitchFamily="49" charset="0"/>
              </a:rPr>
              <a:t>BasePlusCommissionEmployee</a:t>
            </a:r>
            <a:r>
              <a:rPr lang="en-US" sz="2000" b="0" dirty="0"/>
              <a:t> </a:t>
            </a:r>
            <a:r>
              <a:rPr lang="en-US" sz="2000" b="0" dirty="0" smtClean="0"/>
              <a:t>(2 </a:t>
            </a:r>
            <a:r>
              <a:rPr lang="en-US" sz="2000" b="0" dirty="0"/>
              <a:t>of 3)</a:t>
            </a:r>
            <a:endParaRPr lang="en-US" dirty="0"/>
          </a:p>
        </p:txBody>
      </p:sp>
      <p:pic>
        <p:nvPicPr>
          <p:cNvPr id="3" name="Picture 2" descr="Program code for testing the class base plus commission employee. Line 13, indented twice: forward slash, forward slash, display base plus commission employee’s data. Line 14, indented twice: console, period, write line, left parenthesis. Line 15, indented three times: open quotes, employee information obtained by properties and methods, colon, back slash, n, close quotes, right parenthesis, semicolon. Line 16, indented twice: console, period, write line, left parenthesis, dollar sign, open quotes, first name is, left brace, employee, period, first name, right brace, close quotes, right parenthesis, semicolon. Line 17, indented twice: console, period, write line, left parenthesis, dollar sign, open quotes, last name is, left brace, employee, period, last name, right brace, close quotes, right parenthesis, semicolon. Line 18, indented twice: console, period, write line, left parenthesis. Line 19, indented three times: dollar sign, open quotes, social security number is, left brace, employee, period, social security number, right brace, close quotes, right parenthesis, semicolon. Line 20, indented twice: console, period, write line, left parenthesis, dollar sign, open quotes, gross sales are, left brace, employee, period, gross sales, colon, c, right brace, close quotes, right parenthesis, semicolon. Line 21, indented twice: console, period, write line, left parenthesis. Line 22, indented three times: dollar sign, open quotes, commission rate is, left brace, employee, period, commission rate, colon, f 2, right brace, close quotes, right parenthesis, semicolon. Line 23, indented twice: console, period, write line, left parenthesis, dollar sign, open quotes, earnings are, left brace, employee, period, earnings, left parenthesis, right parenthesis, colon, c, right brace, close quotes, right parenthesis, semicolon. Line 24, indented twice: console, period, write line, left parenthesis, dollar sign, open quotes, base salary is, left brace, employee, period, base salary, colon, c, right brace, close quotes, right parenthesis, semicolon. Line 25: blank. Line 26, indented twice: employee, period, base salary, = 1000.00 m, semicolon, forward slash, forward slash, set base salary. Line 27: blank. Line 28, indented twice: console, period, write line, left parenthesis. Line 29, indented three times: open quotes, back slash, n updated employee information obtained by to string, colon, back slash, n, close quotes, right parenthesis, semicolon. Line 30, indented twice: console, period, write line, left parenthesis, employee, right parenthesis, semicolon. Line 31, indented twice: console, period, write line, left parenthesis, dollar sign, open quotes, earnings, colon, left brace, employee, period, earnings, left parenthesis, right parenthesis, colon, c, right brace, close quotes, right parenthesis, semicolon. Line 32, indented once: right brace. Line 33: right brac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488" y="1752690"/>
            <a:ext cx="7557025" cy="4322593"/>
          </a:xfrm>
          <a:prstGeom prst="rect">
            <a:avLst/>
          </a:prstGeom>
        </p:spPr>
      </p:pic>
    </p:spTree>
    <p:extLst>
      <p:ext uri="{BB962C8B-B14F-4D97-AF65-F5344CB8AC3E}">
        <p14:creationId xmlns:p14="http://schemas.microsoft.com/office/powerpoint/2010/main" val="356984653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Figure 11.7 Testing Class </a:t>
            </a:r>
            <a:r>
              <a:rPr lang="en-US" dirty="0">
                <a:latin typeface="Consolas" panose="020B0609020204030204" pitchFamily="49" charset="0"/>
              </a:rPr>
              <a:t>BasePlusCommissionEmployee</a:t>
            </a:r>
            <a:r>
              <a:rPr lang="en-US" sz="2000" b="0" dirty="0"/>
              <a:t> </a:t>
            </a:r>
            <a:r>
              <a:rPr lang="en-US" sz="2000" b="0" dirty="0" smtClean="0"/>
              <a:t>(3 </a:t>
            </a:r>
            <a:r>
              <a:rPr lang="en-US" sz="2000" b="0" dirty="0"/>
              <a:t>of 3)</a:t>
            </a:r>
            <a:endParaRPr lang="en-US" dirty="0"/>
          </a:p>
        </p:txBody>
      </p:sp>
      <p:pic>
        <p:nvPicPr>
          <p:cNvPr id="3" name="Picture 2" descr="The output for testing the class base plus commission employee. Line 1: employee information obtained by properties and methods, colon. Line 2: first name is bob. Line 3: last name is Lewis. Line 4: social security number is 3 3 3, hyphen, 3 3, hyphen, 3 3 3 3. Line 5: gross sales are dollar sign5,000.00. Line 6: commission rate is 0.04. Line 7: earnings are dollar sign500.00. Line 8: base salary is dollar sign300.00. Line 9: updated employee information obtained by to string, colon. Line 10: base-salaried commission employee, colon, bob Lewis. Line 11: social security number, colon, 3 3 3, hyphen, 3 3, hyphen, 3 3 3 3. Line 12: gross sales, colon, dollar sign5,000.00. Line 13: commission rate, colon, 0.04. Line 14: base salary, colon, dollar sign1,000.00. Line 15: earnings, colon, dollar sign 1,200.0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363" y="1724520"/>
            <a:ext cx="7909275" cy="3925476"/>
          </a:xfrm>
          <a:prstGeom prst="rect">
            <a:avLst/>
          </a:prstGeom>
        </p:spPr>
      </p:pic>
    </p:spTree>
    <p:extLst>
      <p:ext uri="{BB962C8B-B14F-4D97-AF65-F5344CB8AC3E}">
        <p14:creationId xmlns:p14="http://schemas.microsoft.com/office/powerpoint/2010/main" val="392380524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3000" dirty="0">
                <a:latin typeface="Times New Roman" panose="02020603050405020304" pitchFamily="18" charset="0"/>
              </a:rPr>
              <a:t>11.4.2 Creating a BasePlusCommissionEmployee Class without Using Inheritance</a:t>
            </a:r>
            <a:r>
              <a:rPr lang="en-US" sz="3000" b="0" dirty="0">
                <a:latin typeface="Times New Roman" panose="02020603050405020304" pitchFamily="18" charset="0"/>
              </a:rPr>
              <a:t> </a:t>
            </a:r>
            <a:r>
              <a:rPr lang="en-US" sz="2000" b="0" dirty="0" smtClean="0">
                <a:latin typeface="Times New Roman" panose="02020603050405020304" pitchFamily="18" charset="0"/>
              </a:rPr>
              <a:t>(3 </a:t>
            </a:r>
            <a:r>
              <a:rPr lang="en-US" sz="2000" b="0" dirty="0">
                <a:latin typeface="Times New Roman" panose="02020603050405020304" pitchFamily="18" charset="0"/>
              </a:rPr>
              <a:t>of 3)</a:t>
            </a:r>
            <a:endParaRPr lang="en-US" sz="2000" b="0" dirty="0"/>
          </a:p>
        </p:txBody>
      </p:sp>
      <p:sp>
        <p:nvSpPr>
          <p:cNvPr id="5" name="Text Placeholder 4"/>
          <p:cNvSpPr>
            <a:spLocks noGrp="1"/>
          </p:cNvSpPr>
          <p:nvPr>
            <p:ph type="body" idx="1"/>
          </p:nvPr>
        </p:nvSpPr>
        <p:spPr/>
        <p:txBody>
          <a:bodyPr/>
          <a:lstStyle/>
          <a:p>
            <a:r>
              <a:rPr lang="en-US" altLang="en-US" sz="2400" dirty="0">
                <a:latin typeface="+mn-lt"/>
                <a:cs typeface="Times New Roman" panose="02020603050405020304" pitchFamily="18" charset="0"/>
              </a:rPr>
              <a:t>Much of the code for </a:t>
            </a:r>
            <a:r>
              <a:rPr lang="en-US" altLang="en-US" sz="2400" dirty="0">
                <a:latin typeface="Consolas" panose="020B0609020204030204" pitchFamily="49" charset="0"/>
                <a:cs typeface="Times New Roman" panose="02020603050405020304" pitchFamily="18" charset="0"/>
              </a:rPr>
              <a:t>BasePlusCommissionEmployee</a:t>
            </a:r>
            <a:r>
              <a:rPr lang="en-US" altLang="en-US" sz="2400" dirty="0">
                <a:latin typeface="+mn-lt"/>
                <a:cs typeface="Times New Roman" panose="02020603050405020304" pitchFamily="18" charset="0"/>
              </a:rPr>
              <a:t/>
            </a:r>
            <a:br>
              <a:rPr lang="en-US" altLang="en-US" sz="2400" dirty="0">
                <a:latin typeface="+mn-lt"/>
                <a:cs typeface="Times New Roman" panose="02020603050405020304" pitchFamily="18" charset="0"/>
              </a:rPr>
            </a:br>
            <a:r>
              <a:rPr lang="en-US" altLang="en-US" sz="2400" dirty="0">
                <a:latin typeface="+mn-lt"/>
                <a:cs typeface="Times New Roman" panose="02020603050405020304" pitchFamily="18" charset="0"/>
              </a:rPr>
              <a:t>is similar, if not identical, to the code for </a:t>
            </a:r>
            <a:r>
              <a:rPr lang="en-US" altLang="en-US" sz="2400" dirty="0">
                <a:latin typeface="Consolas" panose="020B0609020204030204" pitchFamily="49" charset="0"/>
                <a:cs typeface="Times New Roman" panose="02020603050405020304" pitchFamily="18" charset="0"/>
              </a:rPr>
              <a:t>CommissionEmployee</a:t>
            </a:r>
            <a:r>
              <a:rPr lang="en-US" altLang="en-US" sz="2400" dirty="0" smtClean="0">
                <a:latin typeface="+mn-lt"/>
                <a:cs typeface="Times New Roman" panose="02020603050405020304" pitchFamily="18" charset="0"/>
              </a:rPr>
              <a:t>.</a:t>
            </a:r>
            <a:endParaRPr lang="en-US" altLang="en-US" sz="2400" dirty="0">
              <a:solidFill>
                <a:srgbClr val="5AD9B3"/>
              </a:solidFill>
              <a:latin typeface="+mn-lt"/>
              <a:cs typeface="Times New Roman" panose="02020603050405020304" pitchFamily="18" charset="0"/>
            </a:endParaRPr>
          </a:p>
        </p:txBody>
      </p:sp>
    </p:spTree>
    <p:extLst>
      <p:ext uri="{BB962C8B-B14F-4D97-AF65-F5344CB8AC3E}">
        <p14:creationId xmlns:p14="http://schemas.microsoft.com/office/powerpoint/2010/main" val="93377850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Error-Prevention </a:t>
            </a:r>
            <a:r>
              <a:rPr lang="en-US" dirty="0" smtClean="0"/>
              <a:t>Tip 11.1</a:t>
            </a:r>
            <a:endParaRPr lang="en-US" dirty="0"/>
          </a:p>
        </p:txBody>
      </p:sp>
      <p:sp>
        <p:nvSpPr>
          <p:cNvPr id="3" name="Text Placeholder 2"/>
          <p:cNvSpPr>
            <a:spLocks noGrp="1"/>
          </p:cNvSpPr>
          <p:nvPr>
            <p:ph type="body" idx="1"/>
          </p:nvPr>
        </p:nvSpPr>
        <p:spPr/>
        <p:txBody>
          <a:bodyPr/>
          <a:lstStyle/>
          <a:p>
            <a:pPr marL="0" indent="0">
              <a:buNone/>
            </a:pPr>
            <a:r>
              <a:rPr lang="en-US" sz="2400" dirty="0">
                <a:latin typeface="+mn-lt"/>
              </a:rPr>
              <a:t>Copying and pasting code from one class to another can spread errors across </a:t>
            </a:r>
            <a:r>
              <a:rPr lang="en-US" sz="2400" dirty="0" smtClean="0">
                <a:latin typeface="+mn-lt"/>
              </a:rPr>
              <a:t>multiple source-code </a:t>
            </a:r>
            <a:r>
              <a:rPr lang="en-US" sz="2400" dirty="0">
                <a:latin typeface="+mn-lt"/>
              </a:rPr>
              <a:t>files. To avoid duplicating code (and possibly errors) in situations where </a:t>
            </a:r>
            <a:r>
              <a:rPr lang="en-US" sz="2400" dirty="0" smtClean="0">
                <a:latin typeface="+mn-lt"/>
              </a:rPr>
              <a:t>you want </a:t>
            </a:r>
            <a:r>
              <a:rPr lang="en-US" sz="2400" dirty="0">
                <a:latin typeface="+mn-lt"/>
              </a:rPr>
              <a:t>one class to “absorb” the members of another class, use inheritance rather than </a:t>
            </a:r>
            <a:r>
              <a:rPr lang="en-US" sz="2400" dirty="0" smtClean="0">
                <a:latin typeface="+mn-lt"/>
              </a:rPr>
              <a:t>the “</a:t>
            </a:r>
            <a:r>
              <a:rPr lang="en-US" sz="2400" dirty="0">
                <a:latin typeface="+mn-lt"/>
              </a:rPr>
              <a:t>copy-and-paste” approach.</a:t>
            </a:r>
          </a:p>
        </p:txBody>
      </p:sp>
    </p:spTree>
    <p:extLst>
      <p:ext uri="{BB962C8B-B14F-4D97-AF65-F5344CB8AC3E}">
        <p14:creationId xmlns:p14="http://schemas.microsoft.com/office/powerpoint/2010/main" val="3040917088"/>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Software Engineering </a:t>
            </a:r>
            <a:r>
              <a:rPr lang="en-US" dirty="0" smtClean="0"/>
              <a:t>Observation 11.3</a:t>
            </a:r>
            <a:endParaRPr lang="en-US" dirty="0"/>
          </a:p>
        </p:txBody>
      </p:sp>
      <p:sp>
        <p:nvSpPr>
          <p:cNvPr id="3" name="Text Placeholder 2"/>
          <p:cNvSpPr>
            <a:spLocks noGrp="1"/>
          </p:cNvSpPr>
          <p:nvPr>
            <p:ph type="body" idx="1"/>
          </p:nvPr>
        </p:nvSpPr>
        <p:spPr/>
        <p:txBody>
          <a:bodyPr/>
          <a:lstStyle/>
          <a:p>
            <a:pPr marL="0" indent="0">
              <a:buNone/>
            </a:pPr>
            <a:r>
              <a:rPr lang="en-US" sz="2400" dirty="0">
                <a:latin typeface="+mn-lt"/>
              </a:rPr>
              <a:t>With inheritance, the common members of all the classes in the hierarchy are declared in </a:t>
            </a:r>
            <a:r>
              <a:rPr lang="en-US" sz="2400" dirty="0" smtClean="0">
                <a:latin typeface="+mn-lt"/>
              </a:rPr>
              <a:t>a base </a:t>
            </a:r>
            <a:r>
              <a:rPr lang="en-US" sz="2400" dirty="0">
                <a:latin typeface="+mn-lt"/>
              </a:rPr>
              <a:t>class. When changes are required for these common features, you need to make </a:t>
            </a:r>
            <a:r>
              <a:rPr lang="en-US" sz="2400" dirty="0" smtClean="0">
                <a:latin typeface="+mn-lt"/>
              </a:rPr>
              <a:t>the changes </a:t>
            </a:r>
            <a:r>
              <a:rPr lang="en-US" sz="2400" b="1" dirty="0">
                <a:latin typeface="+mn-lt"/>
              </a:rPr>
              <a:t>only</a:t>
            </a:r>
            <a:r>
              <a:rPr lang="en-US" sz="2400" dirty="0">
                <a:latin typeface="+mn-lt"/>
              </a:rPr>
              <a:t> in the base class—derived classes then inherit the changes. Without inheritance</a:t>
            </a:r>
            <a:r>
              <a:rPr lang="en-US" sz="2400" dirty="0" smtClean="0">
                <a:latin typeface="+mn-lt"/>
              </a:rPr>
              <a:t>, changes </a:t>
            </a:r>
            <a:r>
              <a:rPr lang="en-US" sz="2400" dirty="0">
                <a:latin typeface="+mn-lt"/>
              </a:rPr>
              <a:t>would need to be made to all the source-code files that contain a copy of </a:t>
            </a:r>
            <a:r>
              <a:rPr lang="en-US" sz="2400" dirty="0" smtClean="0">
                <a:latin typeface="+mn-lt"/>
              </a:rPr>
              <a:t>the code </a:t>
            </a:r>
            <a:r>
              <a:rPr lang="en-US" sz="2400" dirty="0">
                <a:latin typeface="+mn-lt"/>
              </a:rPr>
              <a:t>in question.</a:t>
            </a:r>
          </a:p>
        </p:txBody>
      </p:sp>
    </p:spTree>
    <p:extLst>
      <p:ext uri="{BB962C8B-B14F-4D97-AF65-F5344CB8AC3E}">
        <p14:creationId xmlns:p14="http://schemas.microsoft.com/office/powerpoint/2010/main" val="350799090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p>
            <a:r>
              <a:rPr lang="en-US" sz="3000" dirty="0"/>
              <a:t>11.4.3 Creating a CommissionEmployee–BasePlusCommissionEmployee Inheritance </a:t>
            </a:r>
            <a:r>
              <a:rPr lang="en-US" sz="3000" dirty="0" smtClean="0"/>
              <a:t>Hierarchy</a:t>
            </a:r>
            <a:r>
              <a:rPr lang="en-US" sz="3000" b="0" dirty="0" smtClean="0"/>
              <a:t> </a:t>
            </a:r>
            <a:r>
              <a:rPr lang="en-US" sz="2000" b="0" dirty="0" smtClean="0"/>
              <a:t>(1 of 4)</a:t>
            </a:r>
            <a:endParaRPr lang="en-US" sz="2000" b="0" dirty="0"/>
          </a:p>
        </p:txBody>
      </p:sp>
      <p:sp>
        <p:nvSpPr>
          <p:cNvPr id="3" name="Text Placeholder 2"/>
          <p:cNvSpPr>
            <a:spLocks noGrp="1"/>
          </p:cNvSpPr>
          <p:nvPr>
            <p:ph type="body" idx="1"/>
          </p:nvPr>
        </p:nvSpPr>
        <p:spPr/>
        <p:txBody>
          <a:bodyPr/>
          <a:lstStyle/>
          <a:p>
            <a:pPr eaLnBrk="1" hangingPunct="1"/>
            <a:r>
              <a:rPr lang="en-US" altLang="en-US" sz="2400" dirty="0">
                <a:latin typeface="+mn-lt"/>
              </a:rPr>
              <a:t>Now we declare class </a:t>
            </a:r>
            <a:r>
              <a:rPr lang="en-US" altLang="en-US" sz="2400" dirty="0">
                <a:latin typeface="Consolas" panose="020B0609020204030204" pitchFamily="49" charset="0"/>
              </a:rPr>
              <a:t>BasePlusCommissionEmployee</a:t>
            </a:r>
            <a:r>
              <a:rPr lang="en-US" altLang="en-US" sz="2400" dirty="0">
                <a:latin typeface="+mn-lt"/>
              </a:rPr>
              <a:t> (</a:t>
            </a:r>
            <a:r>
              <a:rPr lang="en-US" altLang="en-US" sz="2400" dirty="0" smtClean="0">
                <a:latin typeface="+mn-lt"/>
              </a:rPr>
              <a:t>Figure</a:t>
            </a:r>
            <a:r>
              <a:rPr lang="en-US" altLang="en-US" sz="2400" dirty="0">
                <a:latin typeface="+mn-lt"/>
              </a:rPr>
              <a:t> 11.8), which extends class </a:t>
            </a:r>
            <a:r>
              <a:rPr lang="en-US" altLang="en-US" sz="2400" dirty="0">
                <a:latin typeface="Consolas" panose="020B0609020204030204" pitchFamily="49" charset="0"/>
              </a:rPr>
              <a:t>CommissionEmployee</a:t>
            </a:r>
            <a:r>
              <a:rPr lang="en-US" altLang="en-US" sz="2400" dirty="0">
                <a:latin typeface="+mn-lt"/>
              </a:rPr>
              <a:t> </a:t>
            </a:r>
            <a:r>
              <a:rPr lang="en-US" altLang="en-US" sz="2400" dirty="0" smtClean="0">
                <a:latin typeface="+mn-lt"/>
              </a:rPr>
              <a:t>(</a:t>
            </a:r>
            <a:r>
              <a:rPr lang="en-US" altLang="en-US" sz="2400" dirty="0"/>
              <a:t>Figure </a:t>
            </a:r>
            <a:r>
              <a:rPr lang="en-US" altLang="en-US" sz="2400" dirty="0" smtClean="0">
                <a:latin typeface="+mn-lt"/>
              </a:rPr>
              <a:t>11.4).</a:t>
            </a:r>
            <a:endParaRPr lang="en-US" altLang="en-US" sz="2400" dirty="0">
              <a:latin typeface="+mn-lt"/>
            </a:endParaRPr>
          </a:p>
        </p:txBody>
      </p:sp>
    </p:spTree>
    <p:extLst>
      <p:ext uri="{BB962C8B-B14F-4D97-AF65-F5344CB8AC3E}">
        <p14:creationId xmlns:p14="http://schemas.microsoft.com/office/powerpoint/2010/main" val="163931416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3200" dirty="0" smtClean="0"/>
              <a:t>Figure 11.8 </a:t>
            </a:r>
            <a:r>
              <a:rPr lang="en-US" sz="3200" dirty="0" smtClean="0">
                <a:latin typeface="Consolas" panose="020B0609020204030204" pitchFamily="49" charset="0"/>
              </a:rPr>
              <a:t>BasePlusCommissionEmployee</a:t>
            </a:r>
            <a:r>
              <a:rPr lang="en-US" sz="3200" dirty="0" smtClean="0"/>
              <a:t> Inherits </a:t>
            </a:r>
            <a:r>
              <a:rPr lang="en-US" sz="3200" dirty="0"/>
              <a:t>from </a:t>
            </a:r>
            <a:r>
              <a:rPr lang="en-US" sz="3200" dirty="0">
                <a:latin typeface="Consolas" panose="020B0609020204030204" pitchFamily="49" charset="0"/>
              </a:rPr>
              <a:t>CommissionEmployee</a:t>
            </a:r>
            <a:r>
              <a:rPr lang="en-US" sz="3200" b="0" dirty="0" smtClean="0"/>
              <a:t> </a:t>
            </a:r>
            <a:r>
              <a:rPr lang="en-US" sz="2000" b="0" dirty="0" smtClean="0"/>
              <a:t>(1 of 4)</a:t>
            </a:r>
            <a:endParaRPr lang="en-US" sz="2000" b="0" dirty="0"/>
          </a:p>
        </p:txBody>
      </p:sp>
      <p:pic>
        <p:nvPicPr>
          <p:cNvPr id="2" name="Picture 1" descr="Program code for base plus commission employee inheriting from commission employee. Line 1: forward slash, forward slash, f i g. 11.8, colon, base plus commission employee, period, c s. Line 2: forward slash, forward slash, base plus commission employee inherits from commission employee. Line 3: using system, semicolon. Line 4: blank. Line 5: public class base plus commission employee, colon, commission employee. Line 6: left brace. Line 7, indented once: private decimal base salary, semicolon, forward slash, forward slash, base salary per week. Line 8: blank. Line 9, indented once: forward slash, forward slash, six-parameter derived-class constructor. Line 10, indented once: forward slash, forward slash, with call to base class commission employee constructor. Line 11, indented once: public base plus commission employee, left parenthesis, string first name, comma, string last name, comma. Line 12, indented twice: string social security number, comma, decimal gross sales, comma. Line 13, indented twice: decimal commission rate, comma, decimal base salary, right parenthesis. Line 14, indented twice: colon, base, left parenthesis, first name, comma, last name, comma, social security number, comma. Line 15, indented three times: gross sales, comma, commission rate, right parenthesis. Line 16, indented once: left brace. Line 17, indented twice: base salary, = base salary, semicolon, forward slash, forward slash, validates base salary. Line 18, indented once: right brace. Line 19: blank."/>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363" y="1678192"/>
            <a:ext cx="7909274" cy="4029889"/>
          </a:xfrm>
          <a:prstGeom prst="rect">
            <a:avLst/>
          </a:prstGeom>
        </p:spPr>
      </p:pic>
    </p:spTree>
    <p:extLst>
      <p:ext uri="{BB962C8B-B14F-4D97-AF65-F5344CB8AC3E}">
        <p14:creationId xmlns:p14="http://schemas.microsoft.com/office/powerpoint/2010/main" val="881532474"/>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Figure 11.8 </a:t>
            </a:r>
            <a:r>
              <a:rPr lang="en-US" sz="3200" dirty="0">
                <a:latin typeface="Consolas" panose="020B0609020204030204" pitchFamily="49" charset="0"/>
              </a:rPr>
              <a:t>BasePlusCommissionEmployee</a:t>
            </a:r>
            <a:r>
              <a:rPr lang="en-US" sz="3200" dirty="0"/>
              <a:t> Inherits from </a:t>
            </a:r>
            <a:r>
              <a:rPr lang="en-US" sz="3200" dirty="0">
                <a:latin typeface="Consolas" panose="020B0609020204030204" pitchFamily="49" charset="0"/>
              </a:rPr>
              <a:t>CommissionEmployee</a:t>
            </a:r>
            <a:r>
              <a:rPr lang="en-US" sz="3200" b="0" dirty="0"/>
              <a:t> </a:t>
            </a:r>
            <a:r>
              <a:rPr lang="en-US" sz="2000" b="0" dirty="0" smtClean="0"/>
              <a:t>(2 </a:t>
            </a:r>
            <a:r>
              <a:rPr lang="en-US" sz="2000" b="0" dirty="0"/>
              <a:t>of 4)</a:t>
            </a:r>
            <a:endParaRPr lang="en-US" dirty="0"/>
          </a:p>
        </p:txBody>
      </p:sp>
      <p:pic>
        <p:nvPicPr>
          <p:cNvPr id="3" name="Picture 2" descr="Program code for base plus commission employee inheriting from commission employee. Line 20, indented once: forward slash, forward slash, property that gets and sets. Line 21, indented once: forward slash, forward slash, base plus commission employee’s base salary. Line 22, indented once: public decimal base salary. Line 23, indented once: left brace. Line 24, indented twice: get. Line 25, indented twice: left brace. Line 26, indented three times: return base salary, semicolon. Line 27, indented twice: right brace. Line 28, indented twice: set. Line 29, indented twice: left brace. Line 30, indented three times: if, left parenthesis, value, left angle bracket, 0, right parenthesis, forward slash, forward slash, validation. Line 31, indented three times: left brace. Line 32, indented four times: throw new argument out of range exception, left parenthesis, name of, left parenthesis, value, right parenthesis, comma. Line 33, indented five times: value, comma, dollar sign, open quotes, left brace, name of, left parenthesis, base salary, right parenthesis, right brace, must be, right angle bracket = 0, close quotes, right parenthesis, semicolon. Line 34, indented three times: right brace. Line 35: blank. Line 36, indented three times: base salary, = value, semicolon. Line 37, indented twice: right brace. Line 38, indented once: right brace. Line 39: blank."/>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7817" y="1618992"/>
            <a:ext cx="7988367" cy="4267572"/>
          </a:xfrm>
          <a:prstGeom prst="rect">
            <a:avLst/>
          </a:prstGeom>
        </p:spPr>
      </p:pic>
    </p:spTree>
    <p:extLst>
      <p:ext uri="{BB962C8B-B14F-4D97-AF65-F5344CB8AC3E}">
        <p14:creationId xmlns:p14="http://schemas.microsoft.com/office/powerpoint/2010/main" val="282954222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Figure 11.8 </a:t>
            </a:r>
            <a:r>
              <a:rPr lang="en-US" sz="3200" dirty="0">
                <a:latin typeface="Consolas" panose="020B0609020204030204" pitchFamily="49" charset="0"/>
              </a:rPr>
              <a:t>BasePlusCommissionEmployee</a:t>
            </a:r>
            <a:r>
              <a:rPr lang="en-US" sz="3200" dirty="0"/>
              <a:t> Inherits from </a:t>
            </a:r>
            <a:r>
              <a:rPr lang="en-US" sz="3200" dirty="0">
                <a:latin typeface="Consolas" panose="020B0609020204030204" pitchFamily="49" charset="0"/>
              </a:rPr>
              <a:t>CommissionEmployee</a:t>
            </a:r>
            <a:r>
              <a:rPr lang="en-US" sz="3200" b="0" dirty="0"/>
              <a:t> </a:t>
            </a:r>
            <a:r>
              <a:rPr lang="en-US" sz="2000" b="0" dirty="0" smtClean="0"/>
              <a:t>(3 </a:t>
            </a:r>
            <a:r>
              <a:rPr lang="en-US" sz="2000" b="0" dirty="0"/>
              <a:t>of 4)</a:t>
            </a:r>
            <a:endParaRPr lang="en-US" dirty="0"/>
          </a:p>
        </p:txBody>
      </p:sp>
      <p:pic>
        <p:nvPicPr>
          <p:cNvPr id="3" name="Picture 2" descr="Program code for base plus commission employee inheriting from commission employee. Line 40, indented once: forward slash, forward slash, calculate earnings. Line 41, indented once: public override decimal earnings, left parenthesis, right parenthesis, = right angle bracket. Line 42, indented twice: base salary, +, left parenthesis, commission rate, asterisk, gross sales, right parenthesis, semicolon. Line 43: blank. Line 44, indented once: forward slash, forward slash, return string representation of base plus commission employee. Line 45, indented once: public override string to string, left parenthesis, right parenthesis, = right angle bracket. Line 46, indented twice: forward slash, forward slash, not allowed, colon, attempts to access private base-class members. Line 47, indented twice: dollar sign, open quotes, base-salaried commission employee, colon, left brace, first name, right brace, left brace, last name, right brace, back slash, n, close quotes, +. Line 48, indented twice: dollar sign, open quotes, social security number, colon, left brace, social security number, right brace, back slash, n, close quotes, +. Line 49, indented twice: dollar sign, open quotes, gross sales, colon, left brace, gross sales, colon, c, right brace, back slash, n, close quotes, +. Line 50, indented twice: dollar sign, open quotes, commission rate, colon, left brace, commission rate, colon, f 2, right brace, back slash, n, close quotes, +. Line 51, indented twice: dollar sign, open quotes, base salary, colon, left brace, base salary, right brace, close quotes, semicolon. Line 52: right brac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7875" y="1699367"/>
            <a:ext cx="8068251" cy="2949116"/>
          </a:xfrm>
          <a:prstGeom prst="rect">
            <a:avLst/>
          </a:prstGeom>
        </p:spPr>
      </p:pic>
    </p:spTree>
    <p:extLst>
      <p:ext uri="{BB962C8B-B14F-4D97-AF65-F5344CB8AC3E}">
        <p14:creationId xmlns:p14="http://schemas.microsoft.com/office/powerpoint/2010/main" val="181897076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11.1 Introduction</a:t>
            </a:r>
            <a:r>
              <a:rPr lang="en-US" sz="2000" b="0" dirty="0" smtClean="0"/>
              <a:t> (1 of 3)</a:t>
            </a:r>
            <a:endParaRPr lang="en-US" sz="2000" b="0" dirty="0"/>
          </a:p>
        </p:txBody>
      </p:sp>
      <p:sp>
        <p:nvSpPr>
          <p:cNvPr id="3" name="Text Placeholder 2"/>
          <p:cNvSpPr>
            <a:spLocks noGrp="1"/>
          </p:cNvSpPr>
          <p:nvPr>
            <p:ph type="body" idx="1"/>
          </p:nvPr>
        </p:nvSpPr>
        <p:spPr/>
        <p:txBody>
          <a:bodyPr/>
          <a:lstStyle/>
          <a:p>
            <a:pPr eaLnBrk="1" hangingPunct="1">
              <a:buClr>
                <a:schemeClr val="tx2"/>
              </a:buClr>
            </a:pPr>
            <a:r>
              <a:rPr lang="en-US" altLang="en-US" sz="2400" b="1" dirty="0">
                <a:latin typeface="+mn-lt"/>
                <a:ea typeface="Times New Roman" panose="02020603050405020304" pitchFamily="18" charset="0"/>
                <a:cs typeface="Calibri" panose="020F0502020204030204" pitchFamily="34" charset="0"/>
              </a:rPr>
              <a:t>Inheritance</a:t>
            </a:r>
            <a:r>
              <a:rPr lang="en-US" altLang="en-US" sz="2400" dirty="0">
                <a:latin typeface="+mn-lt"/>
                <a:ea typeface="Times New Roman" panose="02020603050405020304" pitchFamily="18" charset="0"/>
                <a:cs typeface="Calibri" panose="020F0502020204030204" pitchFamily="34" charset="0"/>
              </a:rPr>
              <a:t> allows a new class to absorb an existing class’s members.</a:t>
            </a:r>
          </a:p>
          <a:p>
            <a:pPr eaLnBrk="1" hangingPunct="1">
              <a:buClr>
                <a:schemeClr val="tx2"/>
              </a:buClr>
            </a:pPr>
            <a:r>
              <a:rPr lang="en-US" altLang="en-US" sz="2400" dirty="0">
                <a:latin typeface="+mn-lt"/>
                <a:ea typeface="Times New Roman" panose="02020603050405020304" pitchFamily="18" charset="0"/>
                <a:cs typeface="Calibri" panose="020F0502020204030204" pitchFamily="34" charset="0"/>
              </a:rPr>
              <a:t>A derived class normally adds its own fields and methods to represent a more specialized group of objects.</a:t>
            </a:r>
          </a:p>
          <a:p>
            <a:pPr eaLnBrk="1" hangingPunct="1">
              <a:buClr>
                <a:schemeClr val="tx2"/>
              </a:buClr>
            </a:pPr>
            <a:r>
              <a:rPr lang="en-US" altLang="en-US" sz="2400" dirty="0">
                <a:latin typeface="+mn-lt"/>
                <a:ea typeface="Times New Roman" panose="02020603050405020304" pitchFamily="18" charset="0"/>
                <a:cs typeface="Calibri" panose="020F0502020204030204" pitchFamily="34" charset="0"/>
              </a:rPr>
              <a:t>Inheritance saves time by reusing proven and debugged high-quality software</a:t>
            </a:r>
            <a:r>
              <a:rPr lang="en-US" altLang="en-US" sz="2400" dirty="0" smtClean="0">
                <a:latin typeface="+mn-lt"/>
                <a:ea typeface="Times New Roman" panose="02020603050405020304" pitchFamily="18" charset="0"/>
                <a:cs typeface="Calibri" panose="020F0502020204030204" pitchFamily="34" charset="0"/>
              </a:rPr>
              <a:t>.</a:t>
            </a:r>
            <a:endParaRPr lang="en-US" altLang="en-US" sz="2400" dirty="0">
              <a:latin typeface="+mn-lt"/>
              <a:ea typeface="Times New Roman" panose="02020603050405020304" pitchFamily="18" charset="0"/>
              <a:cs typeface="Calibri" panose="020F0502020204030204" pitchFamily="34" charset="0"/>
            </a:endParaRPr>
          </a:p>
        </p:txBody>
      </p:sp>
    </p:spTree>
    <p:extLst>
      <p:ext uri="{BB962C8B-B14F-4D97-AF65-F5344CB8AC3E}">
        <p14:creationId xmlns:p14="http://schemas.microsoft.com/office/powerpoint/2010/main" val="2839053422"/>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Figure 11.8 </a:t>
            </a:r>
            <a:r>
              <a:rPr lang="en-US" sz="3200" dirty="0">
                <a:latin typeface="Consolas" panose="020B0609020204030204" pitchFamily="49" charset="0"/>
              </a:rPr>
              <a:t>BasePlusCommissionEmployee</a:t>
            </a:r>
            <a:r>
              <a:rPr lang="en-US" sz="3200" dirty="0"/>
              <a:t> Inherits from </a:t>
            </a:r>
            <a:r>
              <a:rPr lang="en-US" sz="3200" dirty="0">
                <a:latin typeface="Consolas" panose="020B0609020204030204" pitchFamily="49" charset="0"/>
              </a:rPr>
              <a:t>CommissionEmployee</a:t>
            </a:r>
            <a:r>
              <a:rPr lang="en-US" sz="3200" b="0" dirty="0"/>
              <a:t> </a:t>
            </a:r>
            <a:r>
              <a:rPr lang="en-US" sz="2000" b="0" dirty="0" smtClean="0"/>
              <a:t>(4 </a:t>
            </a:r>
            <a:r>
              <a:rPr lang="en-US" sz="2000" b="0" dirty="0"/>
              <a:t>of 4)</a:t>
            </a:r>
            <a:endParaRPr lang="en-US" b="0" dirty="0"/>
          </a:p>
        </p:txBody>
      </p:sp>
      <p:pic>
        <p:nvPicPr>
          <p:cNvPr id="5" name="Picture 4" descr="The error list dialog box. The box lists six errors. Some are as follows. Code, c s 0 5 0 6; description, open single quotes, base plus commission employee, period, earnings 0, close single quotes: cannot override inherited member, open single quotes, commission employee 0, close single quotes because it is not marked virtual, abstract, or override; file, base plus commission employee, period c s; line, 41. Code, c s 0 1 2 2; description, open single quotes, commission employee, period, commission rate, close single quotes, is inaccessible due to its protection level; file, base plus commission employee, period, c s; line 4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0745" y="1740885"/>
            <a:ext cx="7942509" cy="2485630"/>
          </a:xfrm>
          <a:prstGeom prst="rect">
            <a:avLst/>
          </a:prstGeom>
        </p:spPr>
      </p:pic>
    </p:spTree>
    <p:extLst>
      <p:ext uri="{BB962C8B-B14F-4D97-AF65-F5344CB8AC3E}">
        <p14:creationId xmlns:p14="http://schemas.microsoft.com/office/powerpoint/2010/main" val="3790769715"/>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chor="ctr"/>
          <a:lstStyle/>
          <a:p>
            <a:r>
              <a:rPr lang="en-US" sz="3000" dirty="0"/>
              <a:t>11.4.3 Creating a CommissionEmployee–BasePlusCommissionEmployee Inheritance Hierarchy</a:t>
            </a:r>
            <a:r>
              <a:rPr lang="en-US" sz="3000" b="0" dirty="0"/>
              <a:t> </a:t>
            </a:r>
            <a:r>
              <a:rPr lang="en-US" sz="2000" b="0" dirty="0" smtClean="0"/>
              <a:t>(2 </a:t>
            </a:r>
            <a:r>
              <a:rPr lang="en-US" sz="2000" b="0" dirty="0"/>
              <a:t>of 4)</a:t>
            </a:r>
            <a:endParaRPr lang="en-US" dirty="0"/>
          </a:p>
        </p:txBody>
      </p:sp>
      <p:sp>
        <p:nvSpPr>
          <p:cNvPr id="5" name="Text Placeholder 4"/>
          <p:cNvSpPr>
            <a:spLocks noGrp="1"/>
          </p:cNvSpPr>
          <p:nvPr>
            <p:ph type="body" idx="1"/>
          </p:nvPr>
        </p:nvSpPr>
        <p:spPr/>
        <p:txBody>
          <a:bodyPr/>
          <a:lstStyle/>
          <a:p>
            <a:r>
              <a:rPr lang="en-US" altLang="en-US" sz="2400" dirty="0">
                <a:latin typeface="+mn-lt"/>
                <a:cs typeface="Times New Roman" panose="02020603050405020304" pitchFamily="18" charset="0"/>
              </a:rPr>
              <a:t>A </a:t>
            </a:r>
            <a:r>
              <a:rPr lang="en-US" altLang="en-US" sz="2400" dirty="0">
                <a:latin typeface="Consolas" panose="020B0609020204030204" pitchFamily="49" charset="0"/>
                <a:ea typeface="Times New Roman" panose="02020603050405020304" pitchFamily="18" charset="0"/>
                <a:cs typeface="Lucida Console" panose="020B0609040504020204" pitchFamily="49" charset="0"/>
              </a:rPr>
              <a:t>BasePlusCommissionEmployee</a:t>
            </a:r>
            <a:r>
              <a:rPr lang="en-US" altLang="en-US" sz="2400" dirty="0">
                <a:latin typeface="+mn-lt"/>
                <a:cs typeface="Times New Roman" panose="02020603050405020304" pitchFamily="18" charset="0"/>
              </a:rPr>
              <a:t> object </a:t>
            </a:r>
            <a:r>
              <a:rPr lang="en-US" altLang="en-US" sz="2400" b="1" dirty="0">
                <a:latin typeface="+mn-lt"/>
                <a:cs typeface="Times New Roman" panose="02020603050405020304" pitchFamily="18" charset="0"/>
              </a:rPr>
              <a:t>is a </a:t>
            </a:r>
            <a:r>
              <a:rPr lang="en-US" altLang="en-US" sz="2400" dirty="0">
                <a:latin typeface="Consolas" panose="020B0609020204030204" pitchFamily="49" charset="0"/>
                <a:ea typeface="Times New Roman" panose="02020603050405020304" pitchFamily="18" charset="0"/>
                <a:cs typeface="Lucida Console" panose="020B0609040504020204" pitchFamily="49" charset="0"/>
              </a:rPr>
              <a:t>CommissionEmployee</a:t>
            </a:r>
            <a:r>
              <a:rPr lang="en-US" altLang="en-US" sz="2400" dirty="0">
                <a:latin typeface="+mn-lt"/>
                <a:cs typeface="Times New Roman" panose="02020603050405020304" pitchFamily="18" charset="0"/>
              </a:rPr>
              <a:t>.</a:t>
            </a:r>
          </a:p>
          <a:p>
            <a:r>
              <a:rPr lang="en-US" sz="2400" dirty="0">
                <a:latin typeface="+mn-lt"/>
              </a:rPr>
              <a:t>Each derived-class constructor </a:t>
            </a:r>
            <a:r>
              <a:rPr lang="en-US" sz="2400" b="1" dirty="0">
                <a:latin typeface="+mn-lt"/>
              </a:rPr>
              <a:t>must</a:t>
            </a:r>
            <a:r>
              <a:rPr lang="en-US" sz="2400" dirty="0">
                <a:latin typeface="+mn-lt"/>
              </a:rPr>
              <a:t> implicitly or explicitly call its base-class constructor to ensure that the instance variables inherited from the base class are initialized properly</a:t>
            </a:r>
            <a:r>
              <a:rPr lang="en-US" sz="2400" dirty="0" smtClean="0">
                <a:latin typeface="+mn-lt"/>
              </a:rPr>
              <a:t>.</a:t>
            </a:r>
            <a:endParaRPr lang="en-US" sz="2400" dirty="0">
              <a:latin typeface="+mn-lt"/>
            </a:endParaRPr>
          </a:p>
          <a:p>
            <a:r>
              <a:rPr lang="en-US" altLang="en-US" sz="2400" dirty="0">
                <a:latin typeface="+mn-lt"/>
                <a:cs typeface="Times New Roman" panose="02020603050405020304" pitchFamily="18" charset="0"/>
              </a:rPr>
              <a:t>A constructor initializer with keyword </a:t>
            </a:r>
            <a:r>
              <a:rPr lang="en-US" altLang="en-US" sz="2400" dirty="0">
                <a:latin typeface="Consolas" panose="020B0609020204030204" pitchFamily="49" charset="0"/>
                <a:ea typeface="Times New Roman" panose="02020603050405020304" pitchFamily="18" charset="0"/>
                <a:cs typeface="Lucida Console" panose="020B0609040504020204" pitchFamily="49" charset="0"/>
              </a:rPr>
              <a:t>base</a:t>
            </a:r>
            <a:r>
              <a:rPr lang="en-US" altLang="en-US" sz="2400" dirty="0">
                <a:latin typeface="+mn-lt"/>
                <a:cs typeface="Times New Roman" panose="02020603050405020304" pitchFamily="18" charset="0"/>
              </a:rPr>
              <a:t> invokes the base-class constructor</a:t>
            </a:r>
            <a:r>
              <a:rPr lang="en-US" altLang="en-US" sz="2400" dirty="0" smtClean="0">
                <a:latin typeface="+mn-lt"/>
                <a:cs typeface="Times New Roman" panose="02020603050405020304" pitchFamily="18" charset="0"/>
              </a:rPr>
              <a:t>.</a:t>
            </a:r>
            <a:endParaRPr lang="en-US" altLang="en-US" sz="2400" dirty="0">
              <a:latin typeface="+mn-lt"/>
              <a:cs typeface="Times New Roman" panose="02020603050405020304" pitchFamily="18" charset="0"/>
            </a:endParaRPr>
          </a:p>
        </p:txBody>
      </p:sp>
    </p:spTree>
    <p:extLst>
      <p:ext uri="{BB962C8B-B14F-4D97-AF65-F5344CB8AC3E}">
        <p14:creationId xmlns:p14="http://schemas.microsoft.com/office/powerpoint/2010/main" val="1194553462"/>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Common Programming </a:t>
            </a:r>
            <a:r>
              <a:rPr lang="en-US" dirty="0" smtClean="0"/>
              <a:t>Error 11.2</a:t>
            </a:r>
            <a:endParaRPr lang="en-US" dirty="0"/>
          </a:p>
        </p:txBody>
      </p:sp>
      <p:sp>
        <p:nvSpPr>
          <p:cNvPr id="3" name="Text Placeholder 2"/>
          <p:cNvSpPr>
            <a:spLocks noGrp="1"/>
          </p:cNvSpPr>
          <p:nvPr>
            <p:ph type="body" idx="1"/>
          </p:nvPr>
        </p:nvSpPr>
        <p:spPr/>
        <p:txBody>
          <a:bodyPr/>
          <a:lstStyle/>
          <a:p>
            <a:pPr marL="0" indent="0">
              <a:buNone/>
            </a:pPr>
            <a:r>
              <a:rPr lang="en-US" sz="2400" dirty="0">
                <a:latin typeface="+mn-lt"/>
              </a:rPr>
              <a:t>A compilation error occurs if a derived-class constructor calls one of its base-class </a:t>
            </a:r>
            <a:r>
              <a:rPr lang="en-US" sz="2400" dirty="0" smtClean="0">
                <a:latin typeface="+mn-lt"/>
              </a:rPr>
              <a:t>constructors with </a:t>
            </a:r>
            <a:r>
              <a:rPr lang="en-US" sz="2400" dirty="0">
                <a:latin typeface="+mn-lt"/>
              </a:rPr>
              <a:t>arguments that do not match the number and types of parameters specified </a:t>
            </a:r>
            <a:r>
              <a:rPr lang="en-US" sz="2400" dirty="0" smtClean="0">
                <a:latin typeface="+mn-lt"/>
              </a:rPr>
              <a:t>in one </a:t>
            </a:r>
            <a:r>
              <a:rPr lang="en-US" sz="2400" dirty="0">
                <a:latin typeface="+mn-lt"/>
              </a:rPr>
              <a:t>of the base-class constructor declarations.</a:t>
            </a:r>
          </a:p>
        </p:txBody>
      </p:sp>
    </p:spTree>
    <p:extLst>
      <p:ext uri="{BB962C8B-B14F-4D97-AF65-F5344CB8AC3E}">
        <p14:creationId xmlns:p14="http://schemas.microsoft.com/office/powerpoint/2010/main" val="3737976448"/>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p>
            <a:r>
              <a:rPr lang="en-US" sz="3000" dirty="0"/>
              <a:t>11.4.3 Creating a CommissionEmployee–BasePlusCommissionEmployee Inheritance Hierarchy</a:t>
            </a:r>
            <a:r>
              <a:rPr lang="en-US" sz="3000" b="0" dirty="0"/>
              <a:t> </a:t>
            </a:r>
            <a:r>
              <a:rPr lang="en-US" sz="2000" b="0" dirty="0" smtClean="0"/>
              <a:t>(3 </a:t>
            </a:r>
            <a:r>
              <a:rPr lang="en-US" sz="2000" b="0" dirty="0"/>
              <a:t>of 4)</a:t>
            </a:r>
            <a:endParaRPr lang="en-US" dirty="0"/>
          </a:p>
        </p:txBody>
      </p:sp>
      <p:sp>
        <p:nvSpPr>
          <p:cNvPr id="3" name="Text Placeholder 2"/>
          <p:cNvSpPr>
            <a:spLocks noGrp="1"/>
          </p:cNvSpPr>
          <p:nvPr>
            <p:ph type="body" idx="1"/>
          </p:nvPr>
        </p:nvSpPr>
        <p:spPr/>
        <p:txBody>
          <a:bodyPr/>
          <a:lstStyle/>
          <a:p>
            <a:pPr marL="0" indent="0">
              <a:buNone/>
              <a:defRPr/>
            </a:pPr>
            <a:r>
              <a:rPr lang="en-US" sz="2400" b="1" dirty="0">
                <a:latin typeface="Consolas" panose="020B0609020204030204" pitchFamily="49" charset="0"/>
                <a:cs typeface="Times New Roman" pitchFamily="18" charset="0"/>
              </a:rPr>
              <a:t>BasePlusCommissionEmployee</a:t>
            </a:r>
            <a:r>
              <a:rPr lang="en-US" sz="2400" b="1" dirty="0">
                <a:latin typeface="+mn-lt"/>
                <a:cs typeface="Times New Roman" pitchFamily="18" charset="0"/>
              </a:rPr>
              <a:t> Method Earnings</a:t>
            </a:r>
          </a:p>
          <a:p>
            <a:pPr>
              <a:defRPr/>
            </a:pPr>
            <a:r>
              <a:rPr lang="en-US" sz="2400" dirty="0">
                <a:latin typeface="+mn-lt"/>
                <a:cs typeface="Times New Roman" pitchFamily="18" charset="0"/>
              </a:rPr>
              <a:t>The </a:t>
            </a:r>
            <a:r>
              <a:rPr lang="en-US" sz="2400" b="1" dirty="0">
                <a:latin typeface="Consolas" panose="020B0609020204030204" pitchFamily="49" charset="0"/>
                <a:cs typeface="Times New Roman" pitchFamily="18" charset="0"/>
              </a:rPr>
              <a:t>virtual</a:t>
            </a:r>
            <a:r>
              <a:rPr lang="en-US" sz="2400" dirty="0">
                <a:latin typeface="+mn-lt"/>
                <a:cs typeface="Times New Roman" pitchFamily="18" charset="0"/>
              </a:rPr>
              <a:t> and </a:t>
            </a:r>
            <a:r>
              <a:rPr lang="en-US" sz="2400" dirty="0">
                <a:latin typeface="Consolas" panose="020B0609020204030204" pitchFamily="49" charset="0"/>
                <a:cs typeface="Times New Roman" pitchFamily="18" charset="0"/>
              </a:rPr>
              <a:t>abstract</a:t>
            </a:r>
            <a:r>
              <a:rPr lang="en-US" sz="2400" dirty="0">
                <a:latin typeface="+mn-lt"/>
                <a:cs typeface="Times New Roman" pitchFamily="18" charset="0"/>
              </a:rPr>
              <a:t> keywords indicate that a base-class method can be overridden in derived classes.</a:t>
            </a:r>
          </a:p>
          <a:p>
            <a:pPr>
              <a:defRPr/>
            </a:pPr>
            <a:r>
              <a:rPr lang="en-US" sz="2400" dirty="0">
                <a:latin typeface="+mn-lt"/>
                <a:cs typeface="Times New Roman" pitchFamily="18" charset="0"/>
              </a:rPr>
              <a:t>The </a:t>
            </a:r>
            <a:r>
              <a:rPr lang="en-US" sz="2400" dirty="0">
                <a:latin typeface="Consolas" panose="020B0609020204030204" pitchFamily="49" charset="0"/>
                <a:cs typeface="Times New Roman" pitchFamily="18" charset="0"/>
              </a:rPr>
              <a:t>override</a:t>
            </a:r>
            <a:r>
              <a:rPr lang="en-US" sz="2400" dirty="0">
                <a:latin typeface="+mn-lt"/>
                <a:cs typeface="Times New Roman" pitchFamily="18" charset="0"/>
              </a:rPr>
              <a:t> modifier declares that a derived-class method overrides a </a:t>
            </a:r>
            <a:r>
              <a:rPr lang="en-US" sz="2400" dirty="0">
                <a:latin typeface="Consolas" panose="020B0609020204030204" pitchFamily="49" charset="0"/>
                <a:cs typeface="Times New Roman" pitchFamily="18" charset="0"/>
              </a:rPr>
              <a:t>virtual</a:t>
            </a:r>
            <a:r>
              <a:rPr lang="en-US" sz="2400" dirty="0">
                <a:latin typeface="+mn-lt"/>
                <a:cs typeface="Times New Roman" pitchFamily="18" charset="0"/>
              </a:rPr>
              <a:t> or </a:t>
            </a:r>
            <a:r>
              <a:rPr lang="en-US" sz="2400" dirty="0">
                <a:latin typeface="Consolas" panose="020B0609020204030204" pitchFamily="49" charset="0"/>
                <a:cs typeface="Times New Roman" pitchFamily="18" charset="0"/>
              </a:rPr>
              <a:t>abstract</a:t>
            </a:r>
            <a:r>
              <a:rPr lang="en-US" sz="2400" dirty="0">
                <a:latin typeface="+mn-lt"/>
                <a:cs typeface="Times New Roman" pitchFamily="18" charset="0"/>
              </a:rPr>
              <a:t> base-class method.</a:t>
            </a:r>
          </a:p>
          <a:p>
            <a:pPr>
              <a:defRPr/>
            </a:pPr>
            <a:r>
              <a:rPr lang="en-US" sz="2400" dirty="0">
                <a:latin typeface="+mn-lt"/>
                <a:cs typeface="Times New Roman" pitchFamily="18" charset="0"/>
              </a:rPr>
              <a:t>This modifier also implicitly declares the derived-class method </a:t>
            </a:r>
            <a:r>
              <a:rPr lang="en-US" sz="2400" dirty="0">
                <a:latin typeface="Consolas" panose="020B0609020204030204" pitchFamily="49" charset="0"/>
                <a:cs typeface="Times New Roman" pitchFamily="18" charset="0"/>
              </a:rPr>
              <a:t>virtual</a:t>
            </a:r>
            <a:r>
              <a:rPr lang="en-US" sz="2400" dirty="0" smtClean="0">
                <a:latin typeface="+mn-lt"/>
                <a:cs typeface="Times New Roman" pitchFamily="18" charset="0"/>
              </a:rPr>
              <a:t>.</a:t>
            </a:r>
            <a:endParaRPr lang="en-US" sz="2400" dirty="0">
              <a:latin typeface="+mn-lt"/>
              <a:cs typeface="Times New Roman" pitchFamily="18" charset="0"/>
            </a:endParaRPr>
          </a:p>
          <a:p>
            <a:pPr>
              <a:defRPr/>
            </a:pPr>
            <a:r>
              <a:rPr lang="en-US" sz="2400" dirty="0">
                <a:latin typeface="+mn-lt"/>
                <a:cs typeface="Times New Roman" pitchFamily="18" charset="0"/>
              </a:rPr>
              <a:t>We need to declare </a:t>
            </a:r>
            <a:r>
              <a:rPr lang="en-US" sz="2400" dirty="0">
                <a:latin typeface="Consolas" panose="020B0609020204030204" pitchFamily="49" charset="0"/>
                <a:cs typeface="Times New Roman" pitchFamily="18" charset="0"/>
              </a:rPr>
              <a:t>CommissionEmployee’s</a:t>
            </a:r>
            <a:r>
              <a:rPr lang="en-US" sz="2400" dirty="0" smtClean="0">
                <a:latin typeface="+mn-lt"/>
                <a:cs typeface="Times New Roman" pitchFamily="18" charset="0"/>
              </a:rPr>
              <a:t> </a:t>
            </a:r>
            <a:r>
              <a:rPr lang="en-US" sz="2400" dirty="0">
                <a:latin typeface="Consolas" panose="020B0609020204030204" pitchFamily="49" charset="0"/>
                <a:cs typeface="Times New Roman" pitchFamily="18" charset="0"/>
              </a:rPr>
              <a:t>Earnings</a:t>
            </a:r>
            <a:r>
              <a:rPr lang="en-US" sz="2400" dirty="0">
                <a:latin typeface="+mn-lt"/>
                <a:cs typeface="Times New Roman" pitchFamily="18" charset="0"/>
              </a:rPr>
              <a:t> method </a:t>
            </a:r>
            <a:r>
              <a:rPr lang="en-US" sz="2400" dirty="0">
                <a:latin typeface="Consolas" panose="020B0609020204030204" pitchFamily="49" charset="0"/>
                <a:cs typeface="Times New Roman" pitchFamily="18" charset="0"/>
              </a:rPr>
              <a:t>virtual</a:t>
            </a:r>
            <a:r>
              <a:rPr lang="en-US" sz="2400" dirty="0" smtClean="0">
                <a:latin typeface="+mn-lt"/>
                <a:cs typeface="Times New Roman" pitchFamily="18" charset="0"/>
              </a:rPr>
              <a:t>.</a:t>
            </a:r>
            <a:endParaRPr lang="en-US" sz="2400" dirty="0">
              <a:latin typeface="+mn-lt"/>
              <a:cs typeface="Times New Roman" pitchFamily="18" charset="0"/>
            </a:endParaRPr>
          </a:p>
        </p:txBody>
      </p:sp>
    </p:spTree>
    <p:extLst>
      <p:ext uri="{BB962C8B-B14F-4D97-AF65-F5344CB8AC3E}">
        <p14:creationId xmlns:p14="http://schemas.microsoft.com/office/powerpoint/2010/main" val="2965980621"/>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p>
            <a:r>
              <a:rPr lang="en-US" sz="3000" dirty="0"/>
              <a:t>11.4.3 Creating a CommissionEmployee–BasePlusCommissionEmployee Inheritance Hierarchy</a:t>
            </a:r>
            <a:r>
              <a:rPr lang="en-US" sz="3000" b="0" dirty="0"/>
              <a:t> </a:t>
            </a:r>
            <a:r>
              <a:rPr lang="en-US" sz="2000" b="0" dirty="0" smtClean="0"/>
              <a:t>(4 </a:t>
            </a:r>
            <a:r>
              <a:rPr lang="en-US" sz="2000" b="0" dirty="0"/>
              <a:t>of 4)</a:t>
            </a:r>
            <a:endParaRPr lang="en-US" dirty="0"/>
          </a:p>
        </p:txBody>
      </p:sp>
      <p:sp>
        <p:nvSpPr>
          <p:cNvPr id="3" name="Text Placeholder 2"/>
          <p:cNvSpPr>
            <a:spLocks noGrp="1"/>
          </p:cNvSpPr>
          <p:nvPr>
            <p:ph type="body" idx="1"/>
          </p:nvPr>
        </p:nvSpPr>
        <p:spPr/>
        <p:txBody>
          <a:bodyPr/>
          <a:lstStyle/>
          <a:p>
            <a:r>
              <a:rPr lang="en-US" altLang="en-US" sz="2400" dirty="0">
                <a:latin typeface="+mn-lt"/>
                <a:cs typeface="Times New Roman" panose="02020603050405020304" pitchFamily="18" charset="0"/>
              </a:rPr>
              <a:t>The compiler generates additional errors because base class </a:t>
            </a:r>
            <a:r>
              <a:rPr lang="en-US" altLang="en-US" sz="2400" dirty="0">
                <a:latin typeface="Consolas" panose="020B0609020204030204" pitchFamily="49" charset="0"/>
                <a:ea typeface="Times New Roman" panose="02020603050405020304" pitchFamily="18" charset="0"/>
                <a:cs typeface="Lucida Console" panose="020B0609040504020204" pitchFamily="49" charset="0"/>
              </a:rPr>
              <a:t>CommissionEmployee</a:t>
            </a:r>
            <a:r>
              <a:rPr lang="en-US" altLang="en-US" sz="2400" dirty="0">
                <a:latin typeface="Consolas" panose="020B0609020204030204" pitchFamily="49" charset="0"/>
                <a:cs typeface="Times New Roman" panose="02020603050405020304" pitchFamily="18" charset="0"/>
              </a:rPr>
              <a:t>’s</a:t>
            </a:r>
            <a:r>
              <a:rPr lang="en-US" altLang="en-US" sz="2400" dirty="0">
                <a:latin typeface="+mn-lt"/>
                <a:cs typeface="Times New Roman" panose="02020603050405020304" pitchFamily="18" charset="0"/>
              </a:rPr>
              <a:t> instance variables are </a:t>
            </a:r>
            <a:r>
              <a:rPr lang="en-US" altLang="en-US" sz="2400" dirty="0">
                <a:latin typeface="Consolas" panose="020B0609020204030204" pitchFamily="49" charset="0"/>
                <a:ea typeface="Times New Roman" panose="02020603050405020304" pitchFamily="18" charset="0"/>
                <a:cs typeface="Lucida Console" panose="020B0609040504020204" pitchFamily="49" charset="0"/>
              </a:rPr>
              <a:t>private</a:t>
            </a:r>
            <a:r>
              <a:rPr lang="en-US" altLang="en-US" sz="2400" dirty="0">
                <a:latin typeface="+mn-lt"/>
                <a:cs typeface="Times New Roman" panose="02020603050405020304" pitchFamily="18" charset="0"/>
              </a:rPr>
              <a:t>.</a:t>
            </a:r>
          </a:p>
          <a:p>
            <a:r>
              <a:rPr lang="en-US" altLang="en-US" sz="2400" dirty="0">
                <a:latin typeface="+mn-lt"/>
                <a:cs typeface="Times New Roman" panose="02020603050405020304" pitchFamily="18" charset="0"/>
              </a:rPr>
              <a:t>The errors can be prevented by using the </a:t>
            </a:r>
            <a:r>
              <a:rPr lang="en-US" altLang="en-US" sz="2400" dirty="0">
                <a:latin typeface="Consolas" panose="020B0609020204030204" pitchFamily="49" charset="0"/>
                <a:ea typeface="Times New Roman" panose="02020603050405020304" pitchFamily="18" charset="0"/>
                <a:cs typeface="Lucida Console" panose="020B0609040504020204" pitchFamily="49" charset="0"/>
              </a:rPr>
              <a:t>public</a:t>
            </a:r>
            <a:r>
              <a:rPr lang="en-US" altLang="en-US" sz="2400" dirty="0">
                <a:latin typeface="+mn-lt"/>
                <a:cs typeface="Times New Roman" panose="02020603050405020304" pitchFamily="18" charset="0"/>
              </a:rPr>
              <a:t> properties inherited from class </a:t>
            </a:r>
            <a:r>
              <a:rPr lang="en-US" altLang="en-US" sz="2400" dirty="0">
                <a:latin typeface="Consolas" panose="020B0609020204030204" pitchFamily="49" charset="0"/>
                <a:ea typeface="Times New Roman" panose="02020603050405020304" pitchFamily="18" charset="0"/>
                <a:cs typeface="Lucida Console" panose="020B0609040504020204" pitchFamily="49" charset="0"/>
              </a:rPr>
              <a:t>CommissionEmployee</a:t>
            </a:r>
            <a:r>
              <a:rPr lang="en-US" altLang="en-US" sz="2400" dirty="0" smtClean="0">
                <a:latin typeface="+mn-lt"/>
                <a:cs typeface="Times New Roman" panose="02020603050405020304" pitchFamily="18" charset="0"/>
              </a:rPr>
              <a:t>.</a:t>
            </a:r>
            <a:endParaRPr lang="en-US" altLang="en-US" sz="2400" dirty="0">
              <a:latin typeface="+mn-lt"/>
            </a:endParaRPr>
          </a:p>
        </p:txBody>
      </p:sp>
    </p:spTree>
    <p:extLst>
      <p:ext uri="{BB962C8B-B14F-4D97-AF65-F5344CB8AC3E}">
        <p14:creationId xmlns:p14="http://schemas.microsoft.com/office/powerpoint/2010/main" val="2859553180"/>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0856"/>
            <a:ext cx="8229600" cy="1097279"/>
          </a:xfrm>
        </p:spPr>
        <p:txBody>
          <a:bodyPr anchor="ctr"/>
          <a:lstStyle/>
          <a:p>
            <a:r>
              <a:rPr lang="en-US" sz="2800" dirty="0"/>
              <a:t>11.4.4 CommissionEmployee–BasePlusCommissionEmployee Inheritance Hierarchy Using protected Instance </a:t>
            </a:r>
            <a:r>
              <a:rPr lang="en-US" sz="2800" dirty="0" smtClean="0"/>
              <a:t>Variables</a:t>
            </a:r>
            <a:r>
              <a:rPr lang="en-US" sz="2800" b="0" dirty="0" smtClean="0"/>
              <a:t> </a:t>
            </a:r>
            <a:r>
              <a:rPr lang="en-US" sz="2000" b="0" dirty="0" smtClean="0"/>
              <a:t>(1 of 2)</a:t>
            </a:r>
            <a:endParaRPr lang="en-US" sz="2000" b="0" dirty="0"/>
          </a:p>
        </p:txBody>
      </p:sp>
      <p:sp>
        <p:nvSpPr>
          <p:cNvPr id="3" name="Text Placeholder 2"/>
          <p:cNvSpPr>
            <a:spLocks noGrp="1"/>
          </p:cNvSpPr>
          <p:nvPr>
            <p:ph type="body" idx="1"/>
          </p:nvPr>
        </p:nvSpPr>
        <p:spPr>
          <a:xfrm>
            <a:off x="457199" y="1600200"/>
            <a:ext cx="8372475" cy="4525963"/>
          </a:xfrm>
        </p:spPr>
        <p:txBody>
          <a:bodyPr/>
          <a:lstStyle/>
          <a:p>
            <a:pPr>
              <a:defRPr/>
            </a:pPr>
            <a:r>
              <a:rPr lang="en-US" sz="2400" dirty="0">
                <a:latin typeface="+mn-lt"/>
              </a:rPr>
              <a:t>For the next example, we made class </a:t>
            </a:r>
            <a:r>
              <a:rPr lang="en-US" sz="2400" dirty="0">
                <a:latin typeface="Consolas" panose="020B0609020204030204" pitchFamily="49" charset="0"/>
              </a:rPr>
              <a:t>CommissionEmployee’s</a:t>
            </a:r>
            <a:r>
              <a:rPr lang="en-US" sz="2400" dirty="0">
                <a:latin typeface="+mn-lt"/>
              </a:rPr>
              <a:t> instance variables </a:t>
            </a:r>
            <a:r>
              <a:rPr lang="en-US" sz="2400" dirty="0">
                <a:latin typeface="Consolas" panose="020B0609020204030204" pitchFamily="49" charset="0"/>
              </a:rPr>
              <a:t>protected</a:t>
            </a:r>
            <a:r>
              <a:rPr lang="en-US" sz="2400" dirty="0">
                <a:latin typeface="+mn-lt"/>
              </a:rPr>
              <a:t>. </a:t>
            </a:r>
          </a:p>
          <a:p>
            <a:pPr>
              <a:defRPr/>
            </a:pPr>
            <a:r>
              <a:rPr lang="en-US" sz="2400" dirty="0">
                <a:latin typeface="+mn-lt"/>
              </a:rPr>
              <a:t>We also declared the </a:t>
            </a:r>
            <a:r>
              <a:rPr lang="en-US" sz="2400" dirty="0">
                <a:latin typeface="Consolas" panose="020B0609020204030204" pitchFamily="49" charset="0"/>
              </a:rPr>
              <a:t>Earnings</a:t>
            </a:r>
            <a:r>
              <a:rPr lang="en-US" sz="2400" dirty="0">
                <a:latin typeface="+mn-lt"/>
              </a:rPr>
              <a:t> method </a:t>
            </a:r>
            <a:r>
              <a:rPr lang="en-US" sz="2400" dirty="0">
                <a:latin typeface="Consolas" panose="020B0609020204030204" pitchFamily="49" charset="0"/>
              </a:rPr>
              <a:t>virtual</a:t>
            </a:r>
            <a:r>
              <a:rPr lang="en-US" sz="2400" dirty="0">
                <a:latin typeface="+mn-lt"/>
              </a:rPr>
              <a:t> so that </a:t>
            </a:r>
            <a:r>
              <a:rPr lang="en-US" sz="2400" dirty="0">
                <a:latin typeface="Consolas" panose="020B0609020204030204" pitchFamily="49" charset="0"/>
              </a:rPr>
              <a:t>BasePlusCommissionEmployee</a:t>
            </a:r>
            <a:r>
              <a:rPr lang="en-US" sz="2400" dirty="0">
                <a:latin typeface="+mn-lt"/>
              </a:rPr>
              <a:t> can override the method.</a:t>
            </a:r>
          </a:p>
          <a:p>
            <a:pPr>
              <a:defRPr/>
            </a:pPr>
            <a:r>
              <a:rPr lang="en-US" sz="2400" dirty="0">
                <a:latin typeface="+mn-lt"/>
              </a:rPr>
              <a:t>Class </a:t>
            </a:r>
            <a:r>
              <a:rPr lang="en-US" sz="2400" dirty="0">
                <a:latin typeface="Consolas" panose="020B0609020204030204" pitchFamily="49" charset="0"/>
              </a:rPr>
              <a:t>BasePlusCommissionEmployee</a:t>
            </a:r>
            <a:r>
              <a:rPr lang="en-US" sz="2400" dirty="0">
                <a:latin typeface="+mn-lt"/>
              </a:rPr>
              <a:t> </a:t>
            </a:r>
            <a:r>
              <a:rPr lang="en-US" sz="2400" dirty="0" smtClean="0">
                <a:latin typeface="+mn-lt"/>
              </a:rPr>
              <a:t>(</a:t>
            </a:r>
            <a:r>
              <a:rPr lang="en-US" altLang="en-US" sz="2400" dirty="0"/>
              <a:t>Figure</a:t>
            </a:r>
            <a:r>
              <a:rPr lang="en-US" sz="2400" dirty="0" smtClean="0">
                <a:latin typeface="+mn-lt"/>
              </a:rPr>
              <a:t> </a:t>
            </a:r>
            <a:r>
              <a:rPr lang="en-US" sz="2400" dirty="0">
                <a:latin typeface="+mn-lt"/>
              </a:rPr>
              <a:t>11.9) extends the version of class </a:t>
            </a:r>
            <a:r>
              <a:rPr lang="en-US" sz="2400" dirty="0">
                <a:latin typeface="Consolas" panose="020B0609020204030204" pitchFamily="49" charset="0"/>
              </a:rPr>
              <a:t>CommissionEmployee</a:t>
            </a:r>
            <a:r>
              <a:rPr lang="en-US" sz="2400" dirty="0">
                <a:latin typeface="+mn-lt"/>
              </a:rPr>
              <a:t> with </a:t>
            </a:r>
            <a:r>
              <a:rPr lang="en-US" sz="2400" dirty="0">
                <a:latin typeface="Consolas" panose="020B0609020204030204" pitchFamily="49" charset="0"/>
              </a:rPr>
              <a:t>protected</a:t>
            </a:r>
            <a:r>
              <a:rPr lang="en-US" sz="2400" dirty="0">
                <a:latin typeface="+mn-lt"/>
              </a:rPr>
              <a:t> data rather than the one with private data in </a:t>
            </a:r>
            <a:r>
              <a:rPr lang="en-US" altLang="en-US" sz="2400" dirty="0"/>
              <a:t>Figure</a:t>
            </a:r>
            <a:r>
              <a:rPr lang="en-US" sz="2400" dirty="0" smtClean="0">
                <a:latin typeface="+mn-lt"/>
              </a:rPr>
              <a:t> </a:t>
            </a:r>
            <a:r>
              <a:rPr lang="en-US" sz="2400" dirty="0">
                <a:latin typeface="+mn-lt"/>
              </a:rPr>
              <a:t>11.4</a:t>
            </a:r>
            <a:r>
              <a:rPr lang="en-US" sz="2400" dirty="0" smtClean="0">
                <a:latin typeface="+mn-lt"/>
              </a:rPr>
              <a:t>.</a:t>
            </a:r>
            <a:endParaRPr lang="en-US" sz="2400" dirty="0">
              <a:latin typeface="+mn-lt"/>
            </a:endParaRPr>
          </a:p>
          <a:p>
            <a:pPr>
              <a:defRPr/>
            </a:pPr>
            <a:r>
              <a:rPr lang="en-US" sz="2400" dirty="0">
                <a:latin typeface="+mn-lt"/>
              </a:rPr>
              <a:t>Because the instance variables are now </a:t>
            </a:r>
            <a:r>
              <a:rPr lang="en-US" sz="2400" dirty="0">
                <a:latin typeface="Consolas" panose="020B0609020204030204" pitchFamily="49" charset="0"/>
              </a:rPr>
              <a:t>protected</a:t>
            </a:r>
            <a:r>
              <a:rPr lang="en-US" sz="2400" dirty="0">
                <a:latin typeface="+mn-lt"/>
              </a:rPr>
              <a:t>, the compiler does not generate errors.</a:t>
            </a:r>
          </a:p>
        </p:txBody>
      </p:sp>
    </p:spTree>
    <p:extLst>
      <p:ext uri="{BB962C8B-B14F-4D97-AF65-F5344CB8AC3E}">
        <p14:creationId xmlns:p14="http://schemas.microsoft.com/office/powerpoint/2010/main" val="4031857723"/>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215371"/>
            <a:ext cx="8229600" cy="1826080"/>
          </a:xfrm>
        </p:spPr>
        <p:txBody>
          <a:bodyPr anchor="t"/>
          <a:lstStyle/>
          <a:p>
            <a:r>
              <a:rPr lang="en-US" sz="2800" dirty="0" smtClean="0"/>
              <a:t>Figure 11.9 </a:t>
            </a:r>
            <a:r>
              <a:rPr lang="en-US" sz="2800" dirty="0" smtClean="0">
                <a:latin typeface="Consolas" panose="020B0609020204030204" pitchFamily="49" charset="0"/>
              </a:rPr>
              <a:t>BasePlusCommissionEmployee</a:t>
            </a:r>
            <a:r>
              <a:rPr lang="en-US" sz="2800" dirty="0" smtClean="0"/>
              <a:t> Inherits </a:t>
            </a:r>
            <a:r>
              <a:rPr lang="en-US" sz="2800" dirty="0"/>
              <a:t>from </a:t>
            </a:r>
            <a:r>
              <a:rPr lang="en-US" sz="2800" dirty="0">
                <a:latin typeface="Consolas" panose="020B0609020204030204" pitchFamily="49" charset="0"/>
              </a:rPr>
              <a:t>CommissionEmployee</a:t>
            </a:r>
            <a:r>
              <a:rPr lang="en-US" sz="2800" dirty="0"/>
              <a:t> and has</a:t>
            </a:r>
            <a:br>
              <a:rPr lang="en-US" sz="2800" dirty="0"/>
            </a:br>
            <a:r>
              <a:rPr lang="en-US" sz="2800" dirty="0" smtClean="0"/>
              <a:t>Access </a:t>
            </a:r>
            <a:r>
              <a:rPr lang="en-US" sz="2800" dirty="0"/>
              <a:t>to </a:t>
            </a:r>
            <a:r>
              <a:rPr lang="en-US" sz="2800" dirty="0">
                <a:latin typeface="Consolas" panose="020B0609020204030204" pitchFamily="49" charset="0"/>
              </a:rPr>
              <a:t>CommissionEmployee’s</a:t>
            </a:r>
            <a:r>
              <a:rPr lang="en-US" sz="2800" dirty="0" smtClean="0"/>
              <a:t> </a:t>
            </a:r>
            <a:r>
              <a:rPr lang="en-US" sz="2800" dirty="0">
                <a:latin typeface="Consolas" panose="020B0609020204030204" pitchFamily="49" charset="0"/>
              </a:rPr>
              <a:t>protected</a:t>
            </a:r>
            <a:r>
              <a:rPr lang="en-US" sz="2800" dirty="0"/>
              <a:t> </a:t>
            </a:r>
            <a:r>
              <a:rPr lang="en-US" sz="2800" dirty="0" smtClean="0"/>
              <a:t>Members</a:t>
            </a:r>
            <a:r>
              <a:rPr lang="en-US" sz="2000" b="0" dirty="0" smtClean="0"/>
              <a:t> (1 of 3)</a:t>
            </a:r>
            <a:endParaRPr lang="en-US" sz="2000" b="0" dirty="0"/>
          </a:p>
        </p:txBody>
      </p:sp>
      <p:pic>
        <p:nvPicPr>
          <p:cNvPr id="6" name="Picture 5" descr="Program code for base plus commission employee inheriting from commission employee and having access to commission employee’s protected members. Line 1: forward slash, forward slash, f i g. 11.9, colon, base plus commission, employee, period, c s. Line 2: forward slash, forward slash, base plus commission, employee inherits from commission employee and has. Line 3: forward slash, forward slash, access to commission employee, apostrophe, s protected members, period. Line 4: using system, semicolon. Line 5: blank. Line 6: public class base plus commission, employee, colon, commission employee. Line 7: left brace. Line 8, indented once: private decimal base salary, semicolon, forward slash, forward slash, base salary per week. Line 9: blank. Line 10, indented once: forward slash, forward slash, six-parameter derived-class constructor. Line 11, indented once: forward slash, forward slash, with call to base class commission employee constructor. Line 12, indented once: public base plus commission, employee, left parenthesis, string first name, comma, string last name, comma. Line 13, indented twice: string social security number, comma, decimal gross sales, comma. Line 14, indented twice: decimal commission rate, comma, decimal base salary, right parenthesis. Line 15, indented twice: colon, base, left parenthesis, first name, comma, last name, comma, social security number, comma. Line 16, indented three times: gross sales, comma, commission rate, right parenthesis. Line 17, indented once: left brace. Line 18, indented twice: base salary = base salary, semicolon, forward slash, forward slash, validates base salary. Line 19, indented once: right brace. Line 20: blank."/>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5003" y="2263648"/>
            <a:ext cx="7339053" cy="4056450"/>
          </a:xfrm>
          <a:prstGeom prst="rect">
            <a:avLst/>
          </a:prstGeom>
        </p:spPr>
      </p:pic>
    </p:spTree>
    <p:extLst>
      <p:ext uri="{BB962C8B-B14F-4D97-AF65-F5344CB8AC3E}">
        <p14:creationId xmlns:p14="http://schemas.microsoft.com/office/powerpoint/2010/main" val="1682029764"/>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8229600" cy="1762285"/>
          </a:xfrm>
        </p:spPr>
        <p:txBody>
          <a:bodyPr anchor="t"/>
          <a:lstStyle/>
          <a:p>
            <a:r>
              <a:rPr lang="en-US" sz="2800" dirty="0"/>
              <a:t>Figure 11.9 </a:t>
            </a:r>
            <a:r>
              <a:rPr lang="en-US" sz="2800" dirty="0">
                <a:latin typeface="Consolas" panose="020B0609020204030204" pitchFamily="49" charset="0"/>
              </a:rPr>
              <a:t>BasePlusCommissionEmployee</a:t>
            </a:r>
            <a:r>
              <a:rPr lang="en-US" sz="2800" dirty="0"/>
              <a:t> Inherits from </a:t>
            </a:r>
            <a:r>
              <a:rPr lang="en-US" sz="2800" dirty="0">
                <a:latin typeface="Consolas" panose="020B0609020204030204" pitchFamily="49" charset="0"/>
              </a:rPr>
              <a:t>CommissionEmployee</a:t>
            </a:r>
            <a:r>
              <a:rPr lang="en-US" sz="2800" dirty="0"/>
              <a:t> and has</a:t>
            </a:r>
            <a:br>
              <a:rPr lang="en-US" sz="2800" dirty="0"/>
            </a:br>
            <a:r>
              <a:rPr lang="en-US" sz="2800" dirty="0"/>
              <a:t>Access to </a:t>
            </a:r>
            <a:r>
              <a:rPr lang="en-US" sz="2800" dirty="0">
                <a:latin typeface="Consolas" panose="020B0609020204030204" pitchFamily="49" charset="0"/>
              </a:rPr>
              <a:t>CommissionEmployee’s</a:t>
            </a:r>
            <a:r>
              <a:rPr lang="en-US" sz="2800" dirty="0"/>
              <a:t> </a:t>
            </a:r>
            <a:r>
              <a:rPr lang="en-US" sz="2800" dirty="0">
                <a:latin typeface="Consolas" panose="020B0609020204030204" pitchFamily="49" charset="0"/>
              </a:rPr>
              <a:t>protected</a:t>
            </a:r>
            <a:r>
              <a:rPr lang="en-US" sz="2800" dirty="0"/>
              <a:t> Members</a:t>
            </a:r>
            <a:r>
              <a:rPr lang="en-US" sz="2000" b="0" dirty="0"/>
              <a:t> </a:t>
            </a:r>
            <a:r>
              <a:rPr lang="en-US" sz="2000" b="0" dirty="0" smtClean="0"/>
              <a:t>(2 </a:t>
            </a:r>
            <a:r>
              <a:rPr lang="en-US" sz="2000" b="0" dirty="0"/>
              <a:t>of 3)</a:t>
            </a:r>
          </a:p>
        </p:txBody>
      </p:sp>
      <p:pic>
        <p:nvPicPr>
          <p:cNvPr id="4" name="Picture 3" descr="Program code for base plus commission employee inheriting from commission employee and having access to commission employee’s protected members. Line 21, indented once: forward slash, forward slash, property that gets and sets. Line 22, indented once: forward slash, forward slash, base plus commission, employee’s base salary. Line 23, indented once: public decimal base salary. Line 24, indented once: left brace. Line 25, indented twice: get. Line 26, indented twice: left brace. Line 27, indented three times: return base salary, semicolon. Line 28, indented twice: right brace. Line 29, indented twice: set. Line 30, indented twice: left brace. Line 31, indented three times: if, left parenthesis, value, left angle bracket, 0, right parenthesis, forward slash, forward slash, validation. Line 32, indented three times: left brace. Line 33, indented four times: throw new argument out of range exception, left parenthesis, name of, left parenthesis, value, right parenthesis, comma. Line 34, indented five times: value, comma, dollar sign, open quotes, left brace, name of, left parenthesis, base salary, right parenthesis, right brace, must be, right angle bracket = 0, close quotes, right parenthesis, semicolon. Line 35, indented three times: right brace. Line 36: blank. Line 37, indented three times: base salary = value, semicolon. Line 38, indented twice: right brace. Line 39, indented once: right brace. Line 40: blank."/>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8326" y="2305131"/>
            <a:ext cx="7266389" cy="4028643"/>
          </a:xfrm>
          <a:prstGeom prst="rect">
            <a:avLst/>
          </a:prstGeom>
        </p:spPr>
      </p:pic>
    </p:spTree>
    <p:extLst>
      <p:ext uri="{BB962C8B-B14F-4D97-AF65-F5344CB8AC3E}">
        <p14:creationId xmlns:p14="http://schemas.microsoft.com/office/powerpoint/2010/main" val="4051453559"/>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8229600" cy="1794182"/>
          </a:xfrm>
        </p:spPr>
        <p:txBody>
          <a:bodyPr anchor="t"/>
          <a:lstStyle/>
          <a:p>
            <a:r>
              <a:rPr lang="en-US" sz="2800" dirty="0"/>
              <a:t>Figure 11.9 </a:t>
            </a:r>
            <a:r>
              <a:rPr lang="en-US" sz="2800" dirty="0">
                <a:latin typeface="Consolas" panose="020B0609020204030204" pitchFamily="49" charset="0"/>
              </a:rPr>
              <a:t>BasePlusCommissionEmployee</a:t>
            </a:r>
            <a:r>
              <a:rPr lang="en-US" sz="2800" dirty="0"/>
              <a:t> Inherits from </a:t>
            </a:r>
            <a:r>
              <a:rPr lang="en-US" sz="2800" dirty="0">
                <a:latin typeface="Consolas" panose="020B0609020204030204" pitchFamily="49" charset="0"/>
              </a:rPr>
              <a:t>CommissionEmployee</a:t>
            </a:r>
            <a:r>
              <a:rPr lang="en-US" sz="2800" dirty="0"/>
              <a:t> and has</a:t>
            </a:r>
            <a:br>
              <a:rPr lang="en-US" sz="2800" dirty="0"/>
            </a:br>
            <a:r>
              <a:rPr lang="en-US" sz="2800" dirty="0"/>
              <a:t>Access to </a:t>
            </a:r>
            <a:r>
              <a:rPr lang="en-US" sz="2800" dirty="0">
                <a:latin typeface="Consolas" panose="020B0609020204030204" pitchFamily="49" charset="0"/>
              </a:rPr>
              <a:t>CommissionEmployee’s</a:t>
            </a:r>
            <a:r>
              <a:rPr lang="en-US" sz="2800" dirty="0"/>
              <a:t> </a:t>
            </a:r>
            <a:r>
              <a:rPr lang="en-US" sz="2800" dirty="0">
                <a:latin typeface="Consolas" panose="020B0609020204030204" pitchFamily="49" charset="0"/>
              </a:rPr>
              <a:t>protected</a:t>
            </a:r>
            <a:r>
              <a:rPr lang="en-US" sz="2800" dirty="0"/>
              <a:t> Members</a:t>
            </a:r>
            <a:r>
              <a:rPr lang="en-US" sz="2000" b="0" dirty="0"/>
              <a:t> </a:t>
            </a:r>
            <a:r>
              <a:rPr lang="en-US" sz="2000" b="0" dirty="0" smtClean="0"/>
              <a:t>(3 </a:t>
            </a:r>
            <a:r>
              <a:rPr lang="en-US" sz="2000" b="0" dirty="0"/>
              <a:t>of 3)</a:t>
            </a:r>
            <a:endParaRPr lang="en-US" sz="2000" dirty="0"/>
          </a:p>
        </p:txBody>
      </p:sp>
      <p:pic>
        <p:nvPicPr>
          <p:cNvPr id="4" name="Picture 3" descr="Program code for base plus commission employee inheriting from commission employee and having access to commission employee’s protected members. Line 41, indented once: forward slash, forward slash, calculate earnings. Line 42, indented once: public override decimal earnings, left parenthesis, right parenthesis, = right angle bracket. Line 43, indented twice: base salary +, left parenthesis, commission rate, asterisk, gross sales, right parenthesis, semicolon. Line 44: blank. Line 45, indented once: forward slash, forward slash, return string representation of base plus commission, employee. Line 46, indented once: public override string to string, left parenthesis, right parenthesis, = right angle bracket. Line 47, indented twice: dollar sign, open quotes, base-salaried commission employee, colon, left brace, first name, right brace, left brace, last name, right brace, back slash, n, close quotes, +. Line 48, indented twice: dollar sign, open quotes, social security number, colon, left brace, social security number, right brace, back slash, n, close quotes, +. Line 49, indented twice: dollar sign, open quotes, gross sales, colon, left brace, gross sales, colon, c, right brace, back slash, n, close quotes, +. Line 50, indented twice: dollar sign, open quotes, commission rate, colon, left brace, commission rate, colon, f 2, right brace, back slash, n, close quotes, +. Line 51, indented twice: dollar sign, open quotes, base salary, colon, left brace, base salary, right brace, close quotes, semicolon. Line 52: right brac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6658" y="2442861"/>
            <a:ext cx="7870685" cy="3383439"/>
          </a:xfrm>
          <a:prstGeom prst="rect">
            <a:avLst/>
          </a:prstGeom>
        </p:spPr>
      </p:pic>
    </p:spTree>
    <p:extLst>
      <p:ext uri="{BB962C8B-B14F-4D97-AF65-F5344CB8AC3E}">
        <p14:creationId xmlns:p14="http://schemas.microsoft.com/office/powerpoint/2010/main" val="3051793078"/>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215371"/>
            <a:ext cx="8346558" cy="1097279"/>
          </a:xfrm>
        </p:spPr>
        <p:txBody>
          <a:bodyPr anchor="ctr"/>
          <a:lstStyle/>
          <a:p>
            <a:r>
              <a:rPr lang="en-US" sz="2800" dirty="0"/>
              <a:t>11.4.4 </a:t>
            </a:r>
            <a:r>
              <a:rPr lang="en-US" sz="2800" dirty="0">
                <a:latin typeface="Consolas" panose="020B0609020204030204" pitchFamily="49" charset="0"/>
              </a:rPr>
              <a:t>CommissionEmployee–BasePlusCommissionEmployee</a:t>
            </a:r>
            <a:r>
              <a:rPr lang="en-US" sz="2800" dirty="0"/>
              <a:t> Inheritance Hierarchy Using </a:t>
            </a:r>
            <a:r>
              <a:rPr lang="en-US" sz="2800" dirty="0">
                <a:latin typeface="Consolas" panose="020B0609020204030204" pitchFamily="49" charset="0"/>
              </a:rPr>
              <a:t>protected</a:t>
            </a:r>
            <a:r>
              <a:rPr lang="en-US" sz="2800" dirty="0"/>
              <a:t> Instance Variables</a:t>
            </a:r>
            <a:r>
              <a:rPr lang="en-US" sz="2800" b="0" dirty="0"/>
              <a:t> </a:t>
            </a:r>
            <a:r>
              <a:rPr lang="en-US" sz="2000" b="0" dirty="0" smtClean="0"/>
              <a:t>(2 </a:t>
            </a:r>
            <a:r>
              <a:rPr lang="en-US" sz="2000" b="0" dirty="0"/>
              <a:t>of 2)</a:t>
            </a:r>
          </a:p>
        </p:txBody>
      </p:sp>
      <p:sp>
        <p:nvSpPr>
          <p:cNvPr id="5" name="Text Placeholder 4"/>
          <p:cNvSpPr>
            <a:spLocks noGrp="1"/>
          </p:cNvSpPr>
          <p:nvPr>
            <p:ph type="body" idx="1"/>
          </p:nvPr>
        </p:nvSpPr>
        <p:spPr>
          <a:xfrm>
            <a:off x="457200" y="1600200"/>
            <a:ext cx="8346558" cy="4525963"/>
          </a:xfrm>
        </p:spPr>
        <p:txBody>
          <a:bodyPr/>
          <a:lstStyle/>
          <a:p>
            <a:pPr marL="0" indent="0">
              <a:buNone/>
              <a:defRPr/>
            </a:pPr>
            <a:r>
              <a:rPr lang="en-US" sz="2000" b="1" dirty="0" smtClean="0">
                <a:latin typeface="+mn-lt"/>
              </a:rPr>
              <a:t>Class </a:t>
            </a:r>
            <a:r>
              <a:rPr lang="en-US" sz="2000" b="1" dirty="0">
                <a:latin typeface="Consolas" panose="020B0609020204030204" pitchFamily="49" charset="0"/>
              </a:rPr>
              <a:t>BasePlusCommissionEmployeeTest</a:t>
            </a:r>
          </a:p>
          <a:p>
            <a:r>
              <a:rPr lang="en-US" sz="2000" dirty="0">
                <a:latin typeface="+mn-lt"/>
              </a:rPr>
              <a:t>The </a:t>
            </a:r>
            <a:r>
              <a:rPr lang="en-US" sz="2000" dirty="0">
                <a:latin typeface="Consolas" panose="020B0609020204030204" pitchFamily="49" charset="0"/>
              </a:rPr>
              <a:t>BasePlusCommissionEmployeeTest</a:t>
            </a:r>
            <a:r>
              <a:rPr lang="en-US" sz="2000" dirty="0">
                <a:latin typeface="+mn-lt"/>
              </a:rPr>
              <a:t> class in this example’s project is identical to that </a:t>
            </a:r>
            <a:r>
              <a:rPr lang="en-US" sz="2000" dirty="0" smtClean="0">
                <a:latin typeface="+mn-lt"/>
              </a:rPr>
              <a:t>of and </a:t>
            </a:r>
            <a:r>
              <a:rPr lang="en-US" sz="2000" dirty="0">
                <a:latin typeface="+mn-lt"/>
              </a:rPr>
              <a:t>produces the same output, so we do not show the code here</a:t>
            </a:r>
            <a:r>
              <a:rPr lang="en-US" sz="2000" dirty="0" smtClean="0">
                <a:latin typeface="+mn-lt"/>
              </a:rPr>
              <a:t>.</a:t>
            </a:r>
            <a:endParaRPr lang="en-US" sz="2000" dirty="0">
              <a:latin typeface="+mn-lt"/>
            </a:endParaRPr>
          </a:p>
          <a:p>
            <a:pPr>
              <a:defRPr/>
            </a:pPr>
            <a:r>
              <a:rPr lang="en-US" sz="2000" dirty="0">
                <a:latin typeface="+mn-lt"/>
              </a:rPr>
              <a:t>Although the version of class </a:t>
            </a:r>
            <a:r>
              <a:rPr lang="en-US" sz="2000" dirty="0">
                <a:latin typeface="Consolas" panose="020B0609020204030204" pitchFamily="49" charset="0"/>
              </a:rPr>
              <a:t>BasePlusCommissionEmployee</a:t>
            </a:r>
            <a:r>
              <a:rPr lang="en-US" sz="2000" dirty="0">
                <a:latin typeface="+mn-lt"/>
              </a:rPr>
              <a:t> in </a:t>
            </a:r>
            <a:r>
              <a:rPr lang="en-US" sz="2000" dirty="0" smtClean="0">
                <a:latin typeface="+mn-lt"/>
              </a:rPr>
              <a:t>Figure </a:t>
            </a:r>
            <a:r>
              <a:rPr lang="en-US" sz="2000" dirty="0">
                <a:latin typeface="+mn-lt"/>
              </a:rPr>
              <a:t>11.6 does not use inheritance and the version in </a:t>
            </a:r>
            <a:r>
              <a:rPr lang="en-US" sz="2000" dirty="0"/>
              <a:t>Figure</a:t>
            </a:r>
            <a:r>
              <a:rPr lang="en-US" sz="2000" dirty="0" smtClean="0">
                <a:latin typeface="+mn-lt"/>
              </a:rPr>
              <a:t> </a:t>
            </a:r>
            <a:r>
              <a:rPr lang="en-US" sz="2000" dirty="0">
                <a:latin typeface="+mn-lt"/>
              </a:rPr>
              <a:t>11.9 does, both classes provide the same functionality</a:t>
            </a:r>
            <a:r>
              <a:rPr lang="en-US" sz="2000" dirty="0" smtClean="0">
                <a:latin typeface="+mn-lt"/>
              </a:rPr>
              <a:t>.</a:t>
            </a:r>
            <a:endParaRPr lang="en-US" sz="2000" dirty="0">
              <a:latin typeface="+mn-lt"/>
            </a:endParaRPr>
          </a:p>
          <a:p>
            <a:pPr>
              <a:defRPr/>
            </a:pPr>
            <a:r>
              <a:rPr lang="en-US" sz="2000" dirty="0">
                <a:latin typeface="+mn-lt"/>
              </a:rPr>
              <a:t>The source code in </a:t>
            </a:r>
            <a:r>
              <a:rPr lang="en-US" sz="2000" dirty="0"/>
              <a:t>Figure</a:t>
            </a:r>
            <a:r>
              <a:rPr lang="en-US" sz="2000" dirty="0" smtClean="0">
                <a:latin typeface="+mn-lt"/>
              </a:rPr>
              <a:t> </a:t>
            </a:r>
            <a:r>
              <a:rPr lang="en-US" sz="2000" dirty="0">
                <a:latin typeface="+mn-lt"/>
              </a:rPr>
              <a:t>11.9 is considerably shorter than that in </a:t>
            </a:r>
            <a:r>
              <a:rPr lang="en-US" sz="2000" dirty="0"/>
              <a:t>Figure</a:t>
            </a:r>
            <a:r>
              <a:rPr lang="en-US" sz="2000" dirty="0" smtClean="0">
                <a:latin typeface="+mn-lt"/>
              </a:rPr>
              <a:t> </a:t>
            </a:r>
            <a:r>
              <a:rPr lang="en-US" sz="2000" dirty="0">
                <a:latin typeface="+mn-lt"/>
              </a:rPr>
              <a:t>11.6, because a large portion of the class’s functionality is now inherited from </a:t>
            </a:r>
            <a:r>
              <a:rPr lang="en-US" sz="2000" dirty="0">
                <a:latin typeface="Consolas" panose="020B0609020204030204" pitchFamily="49" charset="0"/>
              </a:rPr>
              <a:t>CommissionEmployee</a:t>
            </a:r>
            <a:r>
              <a:rPr lang="en-US" sz="2000" dirty="0" smtClean="0">
                <a:latin typeface="+mn-lt"/>
              </a:rPr>
              <a:t>.</a:t>
            </a:r>
            <a:endParaRPr lang="en-US" sz="2000" dirty="0">
              <a:latin typeface="+mn-lt"/>
            </a:endParaRPr>
          </a:p>
          <a:p>
            <a:pPr>
              <a:defRPr/>
            </a:pPr>
            <a:r>
              <a:rPr lang="en-US" sz="2000" dirty="0">
                <a:latin typeface="+mn-lt"/>
              </a:rPr>
              <a:t>This makes the code easier to maintain, modify and debug, because the code related to a </a:t>
            </a:r>
            <a:r>
              <a:rPr lang="en-US" sz="2000" dirty="0">
                <a:latin typeface="Consolas" panose="020B0609020204030204" pitchFamily="49" charset="0"/>
              </a:rPr>
              <a:t>CommissionEmployee</a:t>
            </a:r>
            <a:r>
              <a:rPr lang="en-US" sz="2000" dirty="0">
                <a:latin typeface="+mn-lt"/>
              </a:rPr>
              <a:t> exists only in that class</a:t>
            </a:r>
            <a:r>
              <a:rPr lang="en-US" sz="2000" dirty="0" smtClean="0">
                <a:latin typeface="+mn-lt"/>
              </a:rPr>
              <a:t>.</a:t>
            </a:r>
            <a:endParaRPr lang="en-US" sz="2000" dirty="0">
              <a:latin typeface="+mn-lt"/>
            </a:endParaRPr>
          </a:p>
        </p:txBody>
      </p:sp>
    </p:spTree>
    <p:extLst>
      <p:ext uri="{BB962C8B-B14F-4D97-AF65-F5344CB8AC3E}">
        <p14:creationId xmlns:p14="http://schemas.microsoft.com/office/powerpoint/2010/main" val="389471123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11.1 Introduction</a:t>
            </a:r>
            <a:r>
              <a:rPr lang="en-US" sz="2000" b="0" dirty="0"/>
              <a:t> </a:t>
            </a:r>
            <a:r>
              <a:rPr lang="en-US" sz="2000" b="0" dirty="0" smtClean="0"/>
              <a:t>(2 </a:t>
            </a:r>
            <a:r>
              <a:rPr lang="en-US" sz="2000" b="0" dirty="0"/>
              <a:t>of 3)</a:t>
            </a:r>
            <a:endParaRPr lang="en-US" dirty="0"/>
          </a:p>
        </p:txBody>
      </p:sp>
      <p:sp>
        <p:nvSpPr>
          <p:cNvPr id="3" name="Text Placeholder 2"/>
          <p:cNvSpPr>
            <a:spLocks noGrp="1"/>
          </p:cNvSpPr>
          <p:nvPr>
            <p:ph type="body" idx="1"/>
          </p:nvPr>
        </p:nvSpPr>
        <p:spPr/>
        <p:txBody>
          <a:bodyPr/>
          <a:lstStyle/>
          <a:p>
            <a:pPr eaLnBrk="1" hangingPunct="1"/>
            <a:r>
              <a:rPr lang="en-US" altLang="en-US" sz="2400" dirty="0">
                <a:latin typeface="+mn-lt"/>
                <a:ea typeface="Times New Roman" panose="02020603050405020304" pitchFamily="18" charset="0"/>
                <a:cs typeface="Calibri" panose="020F0502020204030204" pitchFamily="34" charset="0"/>
              </a:rPr>
              <a:t>The </a:t>
            </a:r>
            <a:r>
              <a:rPr lang="en-US" altLang="en-US" sz="2400" b="1" dirty="0">
                <a:latin typeface="+mn-lt"/>
                <a:ea typeface="Times New Roman" panose="02020603050405020304" pitchFamily="18" charset="0"/>
                <a:cs typeface="Calibri" panose="020F0502020204030204" pitchFamily="34" charset="0"/>
              </a:rPr>
              <a:t>direct base class</a:t>
            </a:r>
            <a:r>
              <a:rPr lang="en-US" altLang="en-US" sz="2400" dirty="0">
                <a:latin typeface="+mn-lt"/>
                <a:ea typeface="Times New Roman" panose="02020603050405020304" pitchFamily="18" charset="0"/>
                <a:cs typeface="Calibri" panose="020F0502020204030204" pitchFamily="34" charset="0"/>
              </a:rPr>
              <a:t> is the base class which the derived class explicitly inherits.</a:t>
            </a:r>
          </a:p>
          <a:p>
            <a:pPr eaLnBrk="1" hangingPunct="1"/>
            <a:r>
              <a:rPr lang="en-US" altLang="en-US" sz="2400" dirty="0">
                <a:latin typeface="+mn-lt"/>
                <a:ea typeface="Times New Roman" panose="02020603050405020304" pitchFamily="18" charset="0"/>
                <a:cs typeface="Calibri" panose="020F0502020204030204" pitchFamily="34" charset="0"/>
              </a:rPr>
              <a:t>An </a:t>
            </a:r>
            <a:r>
              <a:rPr lang="en-US" altLang="en-US" sz="2400" b="1" dirty="0">
                <a:latin typeface="+mn-lt"/>
                <a:ea typeface="Times New Roman" panose="02020603050405020304" pitchFamily="18" charset="0"/>
                <a:cs typeface="Calibri" panose="020F0502020204030204" pitchFamily="34" charset="0"/>
              </a:rPr>
              <a:t>indirect base class</a:t>
            </a:r>
            <a:r>
              <a:rPr lang="en-US" altLang="en-US" sz="2400" dirty="0">
                <a:latin typeface="+mn-lt"/>
                <a:ea typeface="Times New Roman" panose="02020603050405020304" pitchFamily="18" charset="0"/>
                <a:cs typeface="Calibri" panose="020F0502020204030204" pitchFamily="34" charset="0"/>
              </a:rPr>
              <a:t> is any class above the direct base class in the </a:t>
            </a:r>
            <a:r>
              <a:rPr lang="en-US" altLang="en-US" sz="2400" b="1" dirty="0">
                <a:latin typeface="+mn-lt"/>
                <a:ea typeface="Times New Roman" panose="02020603050405020304" pitchFamily="18" charset="0"/>
                <a:cs typeface="Calibri" panose="020F0502020204030204" pitchFamily="34" charset="0"/>
              </a:rPr>
              <a:t>class hierarchy</a:t>
            </a:r>
            <a:r>
              <a:rPr lang="en-US" altLang="en-US" sz="2400" dirty="0">
                <a:latin typeface="+mn-lt"/>
                <a:ea typeface="Times New Roman" panose="02020603050405020304" pitchFamily="18" charset="0"/>
                <a:cs typeface="Calibri" panose="020F0502020204030204" pitchFamily="34" charset="0"/>
              </a:rPr>
              <a:t>.</a:t>
            </a:r>
          </a:p>
          <a:p>
            <a:pPr eaLnBrk="1" hangingPunct="1"/>
            <a:r>
              <a:rPr lang="en-US" altLang="en-US" sz="2400" dirty="0">
                <a:latin typeface="+mn-lt"/>
                <a:ea typeface="Times New Roman" panose="02020603050405020304" pitchFamily="18" charset="0"/>
                <a:cs typeface="Calibri" panose="020F0502020204030204" pitchFamily="34" charset="0"/>
              </a:rPr>
              <a:t>The class hierarchy begins with </a:t>
            </a:r>
            <a:r>
              <a:rPr lang="en-US" altLang="en-US" sz="2400" dirty="0" smtClean="0">
                <a:latin typeface="+mn-lt"/>
                <a:ea typeface="Times New Roman" panose="02020603050405020304" pitchFamily="18" charset="0"/>
                <a:cs typeface="Calibri" panose="020F0502020204030204" pitchFamily="34" charset="0"/>
              </a:rPr>
              <a:t>class </a:t>
            </a:r>
            <a:r>
              <a:rPr lang="en-US" altLang="en-US" sz="2400" dirty="0" smtClean="0">
                <a:latin typeface="Consolas" panose="020B0609020204030204" pitchFamily="49" charset="0"/>
                <a:ea typeface="Times New Roman" panose="02020603050405020304" pitchFamily="18" charset="0"/>
                <a:cs typeface="Calibri" panose="020F0502020204030204" pitchFamily="34" charset="0"/>
              </a:rPr>
              <a:t>object</a:t>
            </a:r>
            <a:r>
              <a:rPr lang="en-US" altLang="en-US" sz="2400" dirty="0">
                <a:latin typeface="+mn-lt"/>
                <a:ea typeface="Times New Roman" panose="02020603050405020304" pitchFamily="18" charset="0"/>
                <a:cs typeface="Calibri" panose="020F0502020204030204" pitchFamily="34" charset="0"/>
              </a:rPr>
              <a:t>.</a:t>
            </a:r>
          </a:p>
        </p:txBody>
      </p:sp>
    </p:spTree>
    <p:extLst>
      <p:ext uri="{BB962C8B-B14F-4D97-AF65-F5344CB8AC3E}">
        <p14:creationId xmlns:p14="http://schemas.microsoft.com/office/powerpoint/2010/main" val="1053636679"/>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p>
            <a:r>
              <a:rPr lang="en-US" sz="2800" dirty="0">
                <a:latin typeface="Times New Roman" panose="02020603050405020304" pitchFamily="18" charset="0"/>
              </a:rPr>
              <a:t>11.4.5 </a:t>
            </a:r>
            <a:r>
              <a:rPr lang="en-US" sz="2800" dirty="0">
                <a:latin typeface="Consolas" panose="020B0609020204030204" pitchFamily="49" charset="0"/>
              </a:rPr>
              <a:t>CommissionEmployee–BasePlusCommissionEmployee</a:t>
            </a:r>
            <a:r>
              <a:rPr lang="en-US" sz="2800" dirty="0">
                <a:latin typeface="Times New Roman" panose="02020603050405020304" pitchFamily="18" charset="0"/>
              </a:rPr>
              <a:t> Inheritance Hierarchy Using </a:t>
            </a:r>
            <a:r>
              <a:rPr lang="en-US" sz="2800" dirty="0">
                <a:latin typeface="Consolas" panose="020B0609020204030204" pitchFamily="49" charset="0"/>
              </a:rPr>
              <a:t>private</a:t>
            </a:r>
            <a:r>
              <a:rPr lang="en-US" sz="2800" dirty="0">
                <a:latin typeface="Times New Roman" panose="02020603050405020304" pitchFamily="18" charset="0"/>
              </a:rPr>
              <a:t> Instance </a:t>
            </a:r>
            <a:r>
              <a:rPr lang="en-US" sz="2800" dirty="0" smtClean="0">
                <a:latin typeface="Times New Roman" panose="02020603050405020304" pitchFamily="18" charset="0"/>
              </a:rPr>
              <a:t>Variables</a:t>
            </a:r>
            <a:r>
              <a:rPr lang="en-US" sz="2000" b="0" dirty="0" smtClean="0">
                <a:latin typeface="Times New Roman" panose="02020603050405020304" pitchFamily="18" charset="0"/>
              </a:rPr>
              <a:t> (1 of 5)</a:t>
            </a:r>
            <a:endParaRPr lang="en-US" sz="2000" b="0" dirty="0">
              <a:latin typeface="Times New Roman" panose="02020603050405020304" pitchFamily="18" charset="0"/>
            </a:endParaRPr>
          </a:p>
        </p:txBody>
      </p:sp>
      <p:sp>
        <p:nvSpPr>
          <p:cNvPr id="3" name="Text Placeholder 2"/>
          <p:cNvSpPr>
            <a:spLocks noGrp="1"/>
          </p:cNvSpPr>
          <p:nvPr>
            <p:ph type="body" idx="1"/>
          </p:nvPr>
        </p:nvSpPr>
        <p:spPr/>
        <p:txBody>
          <a:bodyPr/>
          <a:lstStyle/>
          <a:p>
            <a:pPr eaLnBrk="1" hangingPunct="1"/>
            <a:r>
              <a:rPr lang="en-US" altLang="en-US" sz="2400" dirty="0">
                <a:latin typeface="+mn-lt"/>
                <a:cs typeface="Times New Roman" panose="02020603050405020304" pitchFamily="18" charset="0"/>
              </a:rPr>
              <a:t>Using </a:t>
            </a:r>
            <a:r>
              <a:rPr lang="en-US" altLang="en-US" sz="2400" dirty="0">
                <a:latin typeface="Consolas" panose="020B0609020204030204" pitchFamily="49" charset="0"/>
                <a:cs typeface="Times New Roman" panose="02020603050405020304" pitchFamily="18" charset="0"/>
              </a:rPr>
              <a:t>protected</a:t>
            </a:r>
            <a:r>
              <a:rPr lang="en-US" altLang="en-US" sz="2400" dirty="0">
                <a:latin typeface="+mn-lt"/>
                <a:cs typeface="Times New Roman" panose="02020603050405020304" pitchFamily="18" charset="0"/>
              </a:rPr>
              <a:t> instance variables creates several potential problems.</a:t>
            </a:r>
          </a:p>
          <a:p>
            <a:pPr marL="741600" lvl="1" indent="-284400"/>
            <a:r>
              <a:rPr lang="en-US" altLang="en-US" sz="2400" dirty="0">
                <a:latin typeface="+mn-lt"/>
                <a:cs typeface="Times New Roman" panose="02020603050405020304" pitchFamily="18" charset="0"/>
              </a:rPr>
              <a:t>The derived-class object can set an inherited variable’s value directly without validity checking.</a:t>
            </a:r>
          </a:p>
          <a:p>
            <a:pPr marL="741600" lvl="1" indent="-284400"/>
            <a:r>
              <a:rPr lang="en-US" altLang="en-US" sz="2400" dirty="0">
                <a:latin typeface="+mn-lt"/>
                <a:cs typeface="Times New Roman" panose="02020603050405020304" pitchFamily="18" charset="0"/>
              </a:rPr>
              <a:t>Derived-class methods would need to be written to depend on the base class’s data implementation.</a:t>
            </a:r>
            <a:endParaRPr lang="en-US" altLang="en-US" sz="2400" dirty="0">
              <a:latin typeface="+mn-lt"/>
              <a:ea typeface="Times New Roman" panose="02020603050405020304" pitchFamily="18" charset="0"/>
              <a:cs typeface="Calibri" panose="020F0502020204030204" pitchFamily="34" charset="0"/>
            </a:endParaRPr>
          </a:p>
          <a:p>
            <a:r>
              <a:rPr lang="en-US" altLang="en-US" sz="2400" dirty="0">
                <a:latin typeface="+mn-lt"/>
                <a:cs typeface="Times New Roman" panose="02020603050405020304" pitchFamily="18" charset="0"/>
              </a:rPr>
              <a:t>You should be able to change the base-class implementation while still providing the same services to the derived classes</a:t>
            </a:r>
            <a:r>
              <a:rPr lang="en-US" altLang="en-US" sz="2400" dirty="0" smtClean="0">
                <a:latin typeface="+mn-lt"/>
                <a:cs typeface="Times New Roman" panose="02020603050405020304" pitchFamily="18" charset="0"/>
              </a:rPr>
              <a:t>.</a:t>
            </a:r>
            <a:endParaRPr lang="en-US" altLang="en-US" sz="2400" dirty="0">
              <a:latin typeface="+mn-lt"/>
            </a:endParaRPr>
          </a:p>
        </p:txBody>
      </p:sp>
    </p:spTree>
    <p:extLst>
      <p:ext uri="{BB962C8B-B14F-4D97-AF65-F5344CB8AC3E}">
        <p14:creationId xmlns:p14="http://schemas.microsoft.com/office/powerpoint/2010/main" val="2180356636"/>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Software Engineering </a:t>
            </a:r>
            <a:r>
              <a:rPr lang="en-US" dirty="0" smtClean="0"/>
              <a:t>Observation 11.4</a:t>
            </a:r>
            <a:endParaRPr lang="en-US" dirty="0"/>
          </a:p>
        </p:txBody>
      </p:sp>
      <p:sp>
        <p:nvSpPr>
          <p:cNvPr id="3" name="Text Placeholder 2"/>
          <p:cNvSpPr>
            <a:spLocks noGrp="1"/>
          </p:cNvSpPr>
          <p:nvPr>
            <p:ph type="body" idx="1"/>
          </p:nvPr>
        </p:nvSpPr>
        <p:spPr/>
        <p:txBody>
          <a:bodyPr/>
          <a:lstStyle/>
          <a:p>
            <a:pPr marL="0" indent="0">
              <a:buNone/>
            </a:pPr>
            <a:r>
              <a:rPr lang="en-US" sz="2400" dirty="0">
                <a:latin typeface="+mn-lt"/>
              </a:rPr>
              <a:t>Declaring base-class instance variables </a:t>
            </a:r>
            <a:r>
              <a:rPr lang="en-US" sz="2400" dirty="0">
                <a:latin typeface="Consolas" panose="020B0609020204030204" pitchFamily="49" charset="0"/>
              </a:rPr>
              <a:t>private</a:t>
            </a:r>
            <a:r>
              <a:rPr lang="en-US" sz="2400" dirty="0">
                <a:latin typeface="+mn-lt"/>
              </a:rPr>
              <a:t> (as opposed to </a:t>
            </a:r>
            <a:r>
              <a:rPr lang="en-US" sz="2400" dirty="0">
                <a:latin typeface="Consolas" panose="020B0609020204030204" pitchFamily="49" charset="0"/>
              </a:rPr>
              <a:t>protected</a:t>
            </a:r>
            <a:r>
              <a:rPr lang="en-US" sz="2400" dirty="0">
                <a:latin typeface="+mn-lt"/>
              </a:rPr>
              <a:t>) enables the </a:t>
            </a:r>
            <a:r>
              <a:rPr lang="en-US" sz="2400" dirty="0" smtClean="0">
                <a:latin typeface="+mn-lt"/>
              </a:rPr>
              <a:t>baseclass implementation </a:t>
            </a:r>
            <a:r>
              <a:rPr lang="en-US" sz="2400" dirty="0">
                <a:latin typeface="+mn-lt"/>
              </a:rPr>
              <a:t>of these instance variables to change without affecting derived-class implementations.</a:t>
            </a:r>
          </a:p>
        </p:txBody>
      </p:sp>
    </p:spTree>
    <p:extLst>
      <p:ext uri="{BB962C8B-B14F-4D97-AF65-F5344CB8AC3E}">
        <p14:creationId xmlns:p14="http://schemas.microsoft.com/office/powerpoint/2010/main" val="2196819218"/>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p>
            <a:r>
              <a:rPr lang="en-US" sz="2800" dirty="0">
                <a:latin typeface="Times New Roman" panose="02020603050405020304" pitchFamily="18" charset="0"/>
              </a:rPr>
              <a:t>11.4.5 </a:t>
            </a:r>
            <a:r>
              <a:rPr lang="en-US" sz="2800" dirty="0">
                <a:latin typeface="Consolas" panose="020B0609020204030204" pitchFamily="49" charset="0"/>
              </a:rPr>
              <a:t>CommissionEmployee–BasePlusCommissionEmployee</a:t>
            </a:r>
            <a:r>
              <a:rPr lang="en-US" sz="2800" dirty="0">
                <a:latin typeface="Times New Roman" panose="02020603050405020304" pitchFamily="18" charset="0"/>
              </a:rPr>
              <a:t> Inheritance Hierarchy Using </a:t>
            </a:r>
            <a:r>
              <a:rPr lang="en-US" sz="2800" dirty="0">
                <a:latin typeface="Consolas" panose="020B0609020204030204" pitchFamily="49" charset="0"/>
              </a:rPr>
              <a:t>private</a:t>
            </a:r>
            <a:r>
              <a:rPr lang="en-US" sz="2800" dirty="0">
                <a:latin typeface="Times New Roman" panose="02020603050405020304" pitchFamily="18" charset="0"/>
              </a:rPr>
              <a:t> Instance Variables</a:t>
            </a:r>
            <a:r>
              <a:rPr lang="en-US" sz="2000" b="0" dirty="0">
                <a:latin typeface="Times New Roman" panose="02020603050405020304" pitchFamily="18" charset="0"/>
              </a:rPr>
              <a:t> </a:t>
            </a:r>
            <a:r>
              <a:rPr lang="en-US" sz="2000" b="0" dirty="0" smtClean="0">
                <a:latin typeface="Times New Roman" panose="02020603050405020304" pitchFamily="18" charset="0"/>
              </a:rPr>
              <a:t>(2 </a:t>
            </a:r>
            <a:r>
              <a:rPr lang="en-US" sz="2000" b="0" dirty="0">
                <a:latin typeface="Times New Roman" panose="02020603050405020304" pitchFamily="18" charset="0"/>
              </a:rPr>
              <a:t>of 5)</a:t>
            </a:r>
            <a:endParaRPr lang="en-US" sz="2000" b="0" dirty="0"/>
          </a:p>
        </p:txBody>
      </p:sp>
      <p:sp>
        <p:nvSpPr>
          <p:cNvPr id="3" name="Text Placeholder 2"/>
          <p:cNvSpPr>
            <a:spLocks noGrp="1"/>
          </p:cNvSpPr>
          <p:nvPr>
            <p:ph type="body" idx="1"/>
          </p:nvPr>
        </p:nvSpPr>
        <p:spPr/>
        <p:txBody>
          <a:bodyPr/>
          <a:lstStyle/>
          <a:p>
            <a:pPr eaLnBrk="1" hangingPunct="1"/>
            <a:r>
              <a:rPr lang="en-US" altLang="en-US" sz="2400" dirty="0">
                <a:latin typeface="+mn-lt"/>
              </a:rPr>
              <a:t>Class </a:t>
            </a:r>
            <a:r>
              <a:rPr lang="en-US" altLang="en-US" sz="2400" dirty="0">
                <a:latin typeface="Consolas" panose="020B0609020204030204" pitchFamily="49" charset="0"/>
              </a:rPr>
              <a:t>CommissionEmployee</a:t>
            </a:r>
            <a:r>
              <a:rPr lang="en-US" altLang="en-US" sz="2400" dirty="0">
                <a:latin typeface="+mn-lt"/>
              </a:rPr>
              <a:t> (</a:t>
            </a:r>
            <a:r>
              <a:rPr lang="en-US" altLang="en-US" sz="2400" dirty="0" smtClean="0">
                <a:latin typeface="+mn-lt"/>
              </a:rPr>
              <a:t>Figure</a:t>
            </a:r>
            <a:r>
              <a:rPr lang="en-US" altLang="en-US" sz="2400" dirty="0">
                <a:latin typeface="+mn-lt"/>
              </a:rPr>
              <a:t> 11.10) declares </a:t>
            </a:r>
            <a:r>
              <a:rPr lang="en-US" altLang="en-US" sz="2400" dirty="0">
                <a:latin typeface="Consolas" panose="020B0609020204030204" pitchFamily="49" charset="0"/>
              </a:rPr>
              <a:t>private</a:t>
            </a:r>
            <a:r>
              <a:rPr lang="en-US" altLang="en-US" sz="2400" dirty="0">
                <a:latin typeface="+mn-lt"/>
              </a:rPr>
              <a:t> instance variables and provide </a:t>
            </a:r>
            <a:r>
              <a:rPr lang="en-US" altLang="en-US" sz="2400" dirty="0">
                <a:latin typeface="Consolas" panose="020B0609020204030204" pitchFamily="49" charset="0"/>
              </a:rPr>
              <a:t>public</a:t>
            </a:r>
            <a:r>
              <a:rPr lang="en-US" altLang="en-US" sz="2400" dirty="0">
                <a:latin typeface="+mn-lt"/>
              </a:rPr>
              <a:t> properties</a:t>
            </a:r>
            <a:r>
              <a:rPr lang="en-US" altLang="en-US" sz="2400" dirty="0" smtClean="0">
                <a:latin typeface="+mn-lt"/>
              </a:rPr>
              <a:t>.</a:t>
            </a:r>
            <a:endParaRPr lang="en-US" altLang="en-US" sz="2400" dirty="0">
              <a:latin typeface="+mn-lt"/>
            </a:endParaRPr>
          </a:p>
        </p:txBody>
      </p:sp>
    </p:spTree>
    <p:extLst>
      <p:ext uri="{BB962C8B-B14F-4D97-AF65-F5344CB8AC3E}">
        <p14:creationId xmlns:p14="http://schemas.microsoft.com/office/powerpoint/2010/main" val="3407660946"/>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Figure 11.10 </a:t>
            </a:r>
            <a:r>
              <a:rPr lang="en-US" dirty="0" smtClean="0">
                <a:latin typeface="Consolas" panose="020B0609020204030204" pitchFamily="49" charset="0"/>
              </a:rPr>
              <a:t>CommissionEmployee</a:t>
            </a:r>
            <a:r>
              <a:rPr lang="en-US" dirty="0" smtClean="0"/>
              <a:t> Class Represents </a:t>
            </a:r>
            <a:r>
              <a:rPr lang="en-US" dirty="0"/>
              <a:t>a </a:t>
            </a:r>
            <a:r>
              <a:rPr lang="en-US" dirty="0" smtClean="0"/>
              <a:t>Commission Employee</a:t>
            </a:r>
            <a:r>
              <a:rPr lang="en-US" sz="2000" b="0" dirty="0" smtClean="0"/>
              <a:t> (1 of 5)</a:t>
            </a:r>
            <a:endParaRPr lang="en-US" sz="2000" b="0" dirty="0"/>
          </a:p>
        </p:txBody>
      </p:sp>
      <p:pic>
        <p:nvPicPr>
          <p:cNvPr id="6" name="Picture 5" descr="Program code for commission employee class representing a commission employee. Line 1: forward slash, forward slash, f i g. 11.10, colon, commission employee, period, c s. Line 2: forward slash, forward slash, commission employee class represents a commission employee, period. Line 3: using system, semicolon. Line 4: blank. Line 5: public class commission employee. Line 6: left brace. Line 7, indented once: public string first name, left brace, get, semicolon, right brace. Line 8, indented once: public string last name, left brace, get, semicolon, right brace. Line 9, indented once: public string social security number, left brace, get, semicolon, right brace. Line 10, indented once: private decimal gross sales, semicolon, forward slash, forward slash, gross weekly sales. Line 11, indented once: private decimal commission rate, semicolon, forward slash, forward slash, commission percentage. Line 12: blank."/>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4233" y="1762447"/>
            <a:ext cx="7835534" cy="3419448"/>
          </a:xfrm>
          <a:prstGeom prst="rect">
            <a:avLst/>
          </a:prstGeom>
        </p:spPr>
      </p:pic>
    </p:spTree>
    <p:extLst>
      <p:ext uri="{BB962C8B-B14F-4D97-AF65-F5344CB8AC3E}">
        <p14:creationId xmlns:p14="http://schemas.microsoft.com/office/powerpoint/2010/main" val="1682111001"/>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Figure 11.10 </a:t>
            </a:r>
            <a:r>
              <a:rPr lang="en-US" dirty="0">
                <a:latin typeface="Consolas" panose="020B0609020204030204" pitchFamily="49" charset="0"/>
              </a:rPr>
              <a:t>CommissionEmployee</a:t>
            </a:r>
            <a:r>
              <a:rPr lang="en-US" dirty="0"/>
              <a:t> Class Represents a Commission Employee</a:t>
            </a:r>
            <a:r>
              <a:rPr lang="en-US" sz="2000" b="0" dirty="0"/>
              <a:t> </a:t>
            </a:r>
            <a:r>
              <a:rPr lang="en-US" sz="2000" b="0" dirty="0" smtClean="0"/>
              <a:t>(2 </a:t>
            </a:r>
            <a:r>
              <a:rPr lang="en-US" sz="2000" b="0" dirty="0"/>
              <a:t>of 5)</a:t>
            </a:r>
            <a:endParaRPr lang="en-US" dirty="0"/>
          </a:p>
        </p:txBody>
      </p:sp>
      <p:pic>
        <p:nvPicPr>
          <p:cNvPr id="4" name="Picture 3" descr="Program code for commission employee class representing a commission employee. Line 13, indented once: forward slash, forward slash, five-parameter constructor. Line 14, indented once: public commission employee, left parenthesis, string first name, comma, string last name, comma. Line 15, indented twice: string social security number, comma, decimal gross sales, comma. Line 16, indented twice: decimal commission rate, right parenthesis. Line 17, indented once: left brace. Line 18, indented twice: forward slash, forward slash, implicit call to object constructor occurs here. Line 19, indented twice: first name, = first name, semicolon. Line 20, indented twice: last name, = last name, semicolon. Line 21, indented twice: social security number, = social security number, semicolon. Line 22, indented twice: gross sales, = gross sales, semicolon, forward slash, forward slash, validates gross sales. Line 23, indented twice: commission rate = commission rate, semicolon, forward slash, forward slash, validates commission rate. Line 24, indented once: right brace. Line 25: blank."/>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4233" y="1708521"/>
            <a:ext cx="7835534" cy="3501753"/>
          </a:xfrm>
          <a:prstGeom prst="rect">
            <a:avLst/>
          </a:prstGeom>
        </p:spPr>
      </p:pic>
    </p:spTree>
    <p:extLst>
      <p:ext uri="{BB962C8B-B14F-4D97-AF65-F5344CB8AC3E}">
        <p14:creationId xmlns:p14="http://schemas.microsoft.com/office/powerpoint/2010/main" val="2228207383"/>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Figure 11.10 </a:t>
            </a:r>
            <a:r>
              <a:rPr lang="en-US" dirty="0">
                <a:latin typeface="Consolas" panose="020B0609020204030204" pitchFamily="49" charset="0"/>
              </a:rPr>
              <a:t>CommissionEmployee</a:t>
            </a:r>
            <a:r>
              <a:rPr lang="en-US" dirty="0"/>
              <a:t> Class Represents a Commission Employee</a:t>
            </a:r>
            <a:r>
              <a:rPr lang="en-US" sz="2000" b="0" dirty="0"/>
              <a:t> </a:t>
            </a:r>
            <a:r>
              <a:rPr lang="en-US" sz="2000" b="0" dirty="0" smtClean="0"/>
              <a:t>(3 </a:t>
            </a:r>
            <a:r>
              <a:rPr lang="en-US" sz="2000" b="0" dirty="0"/>
              <a:t>of 5)</a:t>
            </a:r>
            <a:endParaRPr lang="en-US" dirty="0"/>
          </a:p>
        </p:txBody>
      </p:sp>
      <p:pic>
        <p:nvPicPr>
          <p:cNvPr id="4" name="Picture 3" descr="Program code for commission employee class representing a commission employee. Line 26, indented once: forward slash, forward slash, property that gets and sets commission employee’s gross sales. Line 27, indented once: public decimal gross sales. Line 28, indented once: left brace. Line 29, indented twice: get. Line 30, indented twice: left brace. Line 31, indented three times: return gross sales, semicolon. Line 32, indented twice: right brace. Line 33, indented twice: set. Line 34, indented twice: left brace. Line 35, indented three times: if, left parenthesis, value, left angle bracket, 0, right parenthesis, forward slash, forward slash, validation. Line 36, indented three times: left brace. Line 37, indented four times: throw new argument out of range exception, left parenthesis, name of, left parenthesis, value, right parenthesis, comma. Line 38, indented five times: value, comma, dollar sign, open quotes, left brace, name of, left parenthesis, gross sales, right parenthesis, right brace, must be, right angle bracket = 0, close quotes, right parenthesis, semicolon. Line 39, indented three times: right brace. Line 40: blank. Line 41, indented three times: gross sales, = value, semicolon. Line 42, indented twice: right brace. Line 43, indented once: right brace. Line 44: blank."/>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5778" y="1629738"/>
            <a:ext cx="7412444" cy="4329251"/>
          </a:xfrm>
          <a:prstGeom prst="rect">
            <a:avLst/>
          </a:prstGeom>
        </p:spPr>
      </p:pic>
    </p:spTree>
    <p:extLst>
      <p:ext uri="{BB962C8B-B14F-4D97-AF65-F5344CB8AC3E}">
        <p14:creationId xmlns:p14="http://schemas.microsoft.com/office/powerpoint/2010/main" val="2257162066"/>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Figure 11.10 </a:t>
            </a:r>
            <a:r>
              <a:rPr lang="en-US" dirty="0">
                <a:latin typeface="Consolas" panose="020B0609020204030204" pitchFamily="49" charset="0"/>
              </a:rPr>
              <a:t>CommissionEmployee</a:t>
            </a:r>
            <a:r>
              <a:rPr lang="en-US" dirty="0"/>
              <a:t> Class Represents a Commission Employee</a:t>
            </a:r>
            <a:r>
              <a:rPr lang="en-US" sz="2000" b="0" dirty="0"/>
              <a:t> </a:t>
            </a:r>
            <a:r>
              <a:rPr lang="en-US" sz="2000" b="0" dirty="0" smtClean="0"/>
              <a:t>(4 </a:t>
            </a:r>
            <a:r>
              <a:rPr lang="en-US" sz="2000" b="0" dirty="0"/>
              <a:t>of 5)</a:t>
            </a:r>
            <a:endParaRPr lang="en-US" dirty="0"/>
          </a:p>
        </p:txBody>
      </p:sp>
      <p:pic>
        <p:nvPicPr>
          <p:cNvPr id="4" name="Picture 3" descr="Program code for commission employee class representing a commission employee. Line 45, indented once: forward slash, forward slash, property that gets and sets commission employee's commission rate. Line 46, indented once: public decimal commission rate. Line 47, indented once: left brace. Line 48, indented twice: get. Line 49, indented twice: left brace. Line 50, indented three times: return commission rate, semicolon. Line 51, indented twice: right brace. Line 52, indented twice: set. Line 53, indented twice: left brace. Line 54, indented three times: if, left parenthesis, value, left angle bracket = 0, double pipe, value, right angle bracket = 1, right parenthesis, forward slash, forward slash, validation. Line 55, indented three times: left brace. Line 56, indented four times: throw new argument out of range exception, left parenthesis, name of, left parenthesis, value, right parenthesis, comma. Line 57, indented five times: value, comma, dollar sign, open quotes, left brace, name of, left parenthesis, commission rate, right parenthesis, right brace, must be, right angle bracket, 0 and, left angle bracket, 1, close quotes, right parenthesis, semicolon. Line 58, indented three times: right brace. Line 59: blank. Line 60, indented three times: commission rate = value, semicolon. Line 61, indented twice: right brace. Line 62, indented once: right brac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9993" y="1666292"/>
            <a:ext cx="7364012" cy="4288659"/>
          </a:xfrm>
          <a:prstGeom prst="rect">
            <a:avLst/>
          </a:prstGeom>
        </p:spPr>
      </p:pic>
    </p:spTree>
    <p:extLst>
      <p:ext uri="{BB962C8B-B14F-4D97-AF65-F5344CB8AC3E}">
        <p14:creationId xmlns:p14="http://schemas.microsoft.com/office/powerpoint/2010/main" val="3351355699"/>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Figure 11.10 </a:t>
            </a:r>
            <a:r>
              <a:rPr lang="en-US" dirty="0">
                <a:latin typeface="Consolas" panose="020B0609020204030204" pitchFamily="49" charset="0"/>
              </a:rPr>
              <a:t>CommissionEmployee</a:t>
            </a:r>
            <a:r>
              <a:rPr lang="en-US" dirty="0"/>
              <a:t> Class Represents a Commission Employee</a:t>
            </a:r>
            <a:r>
              <a:rPr lang="en-US" sz="2000" b="0" dirty="0"/>
              <a:t> </a:t>
            </a:r>
            <a:r>
              <a:rPr lang="en-US" sz="2000" b="0" dirty="0" smtClean="0"/>
              <a:t>(5 </a:t>
            </a:r>
            <a:r>
              <a:rPr lang="en-US" sz="2000" b="0" dirty="0"/>
              <a:t>of 5)</a:t>
            </a:r>
            <a:endParaRPr lang="en-US" dirty="0"/>
          </a:p>
        </p:txBody>
      </p:sp>
      <p:pic>
        <p:nvPicPr>
          <p:cNvPr id="4" name="Picture 3" descr="Program code for commission employee class representing a commission employee. Line 63: blank. Line 64, indented once: forward slash, forward slash, calculate commission employee’s pay. Line 65, indented once: public virtual decimal earnings, left parenthesis, right parenthesis, = right angle bracket commission rate, asterisk, gross sales, semicolon. Line 66: blank. Line 67, indented once: forward slash, forward slash, return string representation of commission employee object. Line 68, indented once: public override string to string, left parenthesis, right parenthesis, = right angle bracket. Line 69, indented twice: dollar sign, open quotes, commission employee, colon, left brace, first name, right brace, left brace, last name, right brace, back slash, n, close quotes, +. Line 70, indented twice: dollar sign, open quotes, social security number, colon, left brace, social security number, right brace, back slash, n, close quotes, +. Line 71, indented twice: dollar sign, open quotes, gross sales, colon, left brace, gross sales, colon, c, right brace, back slash, n, close quotes, +. Line 72, indented twice: dollar sign, open quotes, commission rate, colon, left brace, commission rate, colon, f 2, right brace, close quotes, semicolon. Line 73: right brac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8152" y="1761372"/>
            <a:ext cx="7887696" cy="2597836"/>
          </a:xfrm>
          <a:prstGeom prst="rect">
            <a:avLst/>
          </a:prstGeom>
        </p:spPr>
      </p:pic>
    </p:spTree>
    <p:extLst>
      <p:ext uri="{BB962C8B-B14F-4D97-AF65-F5344CB8AC3E}">
        <p14:creationId xmlns:p14="http://schemas.microsoft.com/office/powerpoint/2010/main" val="3236852807"/>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chor="ctr"/>
          <a:lstStyle/>
          <a:p>
            <a:r>
              <a:rPr lang="en-US" sz="2800" dirty="0">
                <a:latin typeface="Times New Roman" panose="02020603050405020304" pitchFamily="18" charset="0"/>
              </a:rPr>
              <a:t>11.4.5 </a:t>
            </a:r>
            <a:r>
              <a:rPr lang="en-US" sz="2800" dirty="0">
                <a:latin typeface="Consolas" panose="020B0609020204030204" pitchFamily="49" charset="0"/>
              </a:rPr>
              <a:t>CommissionEmployee–BasePlusCommissionEmployee</a:t>
            </a:r>
            <a:r>
              <a:rPr lang="en-US" sz="2800" dirty="0">
                <a:latin typeface="Times New Roman" panose="02020603050405020304" pitchFamily="18" charset="0"/>
              </a:rPr>
              <a:t> Inheritance Hierarchy Using </a:t>
            </a:r>
            <a:r>
              <a:rPr lang="en-US" sz="2800" dirty="0">
                <a:latin typeface="Consolas" panose="020B0609020204030204" pitchFamily="49" charset="0"/>
              </a:rPr>
              <a:t>private</a:t>
            </a:r>
            <a:r>
              <a:rPr lang="en-US" sz="2800" dirty="0">
                <a:latin typeface="Times New Roman" panose="02020603050405020304" pitchFamily="18" charset="0"/>
              </a:rPr>
              <a:t> Instance Variables</a:t>
            </a:r>
            <a:r>
              <a:rPr lang="en-US" sz="2000" b="0" dirty="0">
                <a:latin typeface="Times New Roman" panose="02020603050405020304" pitchFamily="18" charset="0"/>
              </a:rPr>
              <a:t> </a:t>
            </a:r>
            <a:r>
              <a:rPr lang="en-US" sz="2000" b="0" dirty="0" smtClean="0">
                <a:latin typeface="Times New Roman" panose="02020603050405020304" pitchFamily="18" charset="0"/>
              </a:rPr>
              <a:t>(3 </a:t>
            </a:r>
            <a:r>
              <a:rPr lang="en-US" sz="2000" b="0" dirty="0">
                <a:latin typeface="Times New Roman" panose="02020603050405020304" pitchFamily="18" charset="0"/>
              </a:rPr>
              <a:t>of 5)</a:t>
            </a:r>
            <a:endParaRPr lang="en-US" sz="2000" b="0" dirty="0"/>
          </a:p>
        </p:txBody>
      </p:sp>
      <p:sp>
        <p:nvSpPr>
          <p:cNvPr id="5" name="Text Placeholder 4"/>
          <p:cNvSpPr>
            <a:spLocks noGrp="1"/>
          </p:cNvSpPr>
          <p:nvPr>
            <p:ph type="body" idx="1"/>
          </p:nvPr>
        </p:nvSpPr>
        <p:spPr/>
        <p:txBody>
          <a:bodyPr/>
          <a:lstStyle/>
          <a:p>
            <a:r>
              <a:rPr lang="en-US" altLang="en-US" sz="2400" dirty="0">
                <a:latin typeface="+mn-lt"/>
              </a:rPr>
              <a:t>Class </a:t>
            </a:r>
            <a:r>
              <a:rPr lang="en-US" altLang="en-US" sz="2400" dirty="0">
                <a:latin typeface="Consolas" panose="020B0609020204030204" pitchFamily="49" charset="0"/>
              </a:rPr>
              <a:t>BasePlusCommissionEmployee</a:t>
            </a:r>
            <a:r>
              <a:rPr lang="en-US" altLang="en-US" sz="2400" dirty="0">
                <a:latin typeface="+mn-lt"/>
              </a:rPr>
              <a:t> (</a:t>
            </a:r>
            <a:r>
              <a:rPr lang="en-US" altLang="en-US" sz="2400" dirty="0" smtClean="0">
                <a:latin typeface="+mn-lt"/>
              </a:rPr>
              <a:t>Figure</a:t>
            </a:r>
            <a:r>
              <a:rPr lang="en-US" altLang="en-US" sz="2400" dirty="0">
                <a:latin typeface="+mn-lt"/>
              </a:rPr>
              <a:t> 11.11) inherits from </a:t>
            </a:r>
            <a:r>
              <a:rPr lang="en-US" altLang="en-US" sz="2400" dirty="0">
                <a:latin typeface="Consolas" panose="020B0609020204030204" pitchFamily="49" charset="0"/>
              </a:rPr>
              <a:t>CommissionEmployee’s</a:t>
            </a:r>
            <a:r>
              <a:rPr lang="en-US" altLang="en-US" sz="2400" dirty="0">
                <a:latin typeface="+mn-lt"/>
              </a:rPr>
              <a:t> and can access the </a:t>
            </a:r>
            <a:r>
              <a:rPr lang="en-US" altLang="en-US" sz="2400" dirty="0">
                <a:latin typeface="Consolas" panose="020B0609020204030204" pitchFamily="49" charset="0"/>
              </a:rPr>
              <a:t>private</a:t>
            </a:r>
            <a:r>
              <a:rPr lang="en-US" altLang="en-US" sz="2400" dirty="0">
                <a:latin typeface="+mn-lt"/>
              </a:rPr>
              <a:t> base-class members via the inherited </a:t>
            </a:r>
            <a:r>
              <a:rPr lang="en-US" altLang="en-US" sz="2400" dirty="0">
                <a:latin typeface="Consolas" panose="020B0609020204030204" pitchFamily="49" charset="0"/>
              </a:rPr>
              <a:t>public</a:t>
            </a:r>
            <a:r>
              <a:rPr lang="en-US" altLang="en-US" sz="2400" dirty="0">
                <a:latin typeface="+mn-lt"/>
              </a:rPr>
              <a:t> properties</a:t>
            </a:r>
            <a:r>
              <a:rPr lang="en-US" altLang="en-US" sz="2400" dirty="0" smtClean="0">
                <a:latin typeface="+mn-lt"/>
              </a:rPr>
              <a:t>.</a:t>
            </a:r>
            <a:endParaRPr lang="en-US" altLang="en-US" sz="2400" dirty="0">
              <a:latin typeface="+mn-lt"/>
            </a:endParaRPr>
          </a:p>
        </p:txBody>
      </p:sp>
    </p:spTree>
    <p:extLst>
      <p:ext uri="{BB962C8B-B14F-4D97-AF65-F5344CB8AC3E}">
        <p14:creationId xmlns:p14="http://schemas.microsoft.com/office/powerpoint/2010/main" val="11549898"/>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215371"/>
            <a:ext cx="8229600" cy="1772917"/>
          </a:xfrm>
        </p:spPr>
        <p:txBody>
          <a:bodyPr anchor="t"/>
          <a:lstStyle/>
          <a:p>
            <a:r>
              <a:rPr lang="en-US" sz="2800" dirty="0" smtClean="0"/>
              <a:t>Figure 11.11 </a:t>
            </a:r>
            <a:r>
              <a:rPr lang="en-US" sz="2800" dirty="0" smtClean="0">
                <a:latin typeface="Consolas" panose="020B0609020204030204" pitchFamily="49" charset="0"/>
              </a:rPr>
              <a:t>BasePlusCommissionEmployee</a:t>
            </a:r>
            <a:r>
              <a:rPr lang="en-US" sz="2800" dirty="0" smtClean="0"/>
              <a:t> Inherits from </a:t>
            </a:r>
            <a:r>
              <a:rPr lang="en-US" sz="2800" dirty="0">
                <a:latin typeface="Consolas" panose="020B0609020204030204" pitchFamily="49" charset="0"/>
              </a:rPr>
              <a:t>CommissionEmployee</a:t>
            </a:r>
            <a:r>
              <a:rPr lang="en-US" sz="2800" dirty="0" smtClean="0"/>
              <a:t> and has</a:t>
            </a:r>
            <a:br>
              <a:rPr lang="en-US" sz="2800" dirty="0" smtClean="0"/>
            </a:br>
            <a:r>
              <a:rPr lang="en-US" sz="2800" dirty="0" smtClean="0"/>
              <a:t>Access to </a:t>
            </a:r>
            <a:r>
              <a:rPr lang="en-US" sz="2800" dirty="0">
                <a:latin typeface="Consolas" panose="020B0609020204030204" pitchFamily="49" charset="0"/>
              </a:rPr>
              <a:t>CommissionEmployee’s</a:t>
            </a:r>
            <a:r>
              <a:rPr lang="en-US" sz="2800" dirty="0" smtClean="0"/>
              <a:t> </a:t>
            </a:r>
            <a:r>
              <a:rPr lang="en-US" sz="2800" dirty="0">
                <a:latin typeface="Consolas" panose="020B0609020204030204" pitchFamily="49" charset="0"/>
              </a:rPr>
              <a:t>Private</a:t>
            </a:r>
            <a:r>
              <a:rPr lang="en-US" sz="2800" dirty="0" smtClean="0"/>
              <a:t> Data via its </a:t>
            </a:r>
            <a:r>
              <a:rPr lang="en-US" sz="2800" dirty="0">
                <a:latin typeface="Consolas" panose="020B0609020204030204" pitchFamily="49" charset="0"/>
              </a:rPr>
              <a:t>Public</a:t>
            </a:r>
            <a:r>
              <a:rPr lang="en-US" sz="2800" dirty="0" smtClean="0"/>
              <a:t> Properties</a:t>
            </a:r>
            <a:r>
              <a:rPr lang="en-US" sz="2000" b="0" dirty="0" smtClean="0"/>
              <a:t> (1 of 3)</a:t>
            </a:r>
            <a:endParaRPr lang="en-US" sz="2000" b="0" dirty="0"/>
          </a:p>
        </p:txBody>
      </p:sp>
      <p:pic>
        <p:nvPicPr>
          <p:cNvPr id="6" name="Picture 5" descr="Program code for base plus commission employee inheriting from commission employee and having access to commission employee’s private data via public properties. Line 1: forward slash, forward slash, f i g. 11.11, colon, base plus commission employee, period, c s. Line 2: forward slash, forward slash, base plus commission employee inherits from commission employee and has. Line 3: forward slash, forward slash, controlled access to commission employee’s private data via. Line 4: forward slash, forward slash, its public properties, period. Line 5: using system, semicolon. Line 6: blank. Line 7: public class base plus commission employee, colon, commission employee. Line 8: left brace. Line 9, indented once: private decimal base salary, semicolon, forward slash, forward slash, base salary per week. Line 10: blank. Line 11, indented once: forward slash, forward slash, six-parameter derived-class constructor. Line 12, indented once: forward slash, forward slash, with call to base class commission employee constructor. Line 13, indented once: public base plus commission employee, left parenthesis, string first name, comma, string last name, comma. Line 14, indented twice: string social security number, comma, decimal gross sales, comma. Line 15, indented twice: decimal commission rate, comma, decimal base salary, right parenthesis. Line 16, indented twice: colon, base, left parenthesis, first name, comma, last name, comma, social security number, comma. Line 17, indented three times: gross sales, comma, commission rate, right parenthesis. Line 18, indented once: left brace. Line 19, indented twice: base salary, = base salary, semicolon, forward slash, forward slash, validates base salary. Line 20, indented once: right brac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4318" y="2243168"/>
            <a:ext cx="7423177" cy="4013229"/>
          </a:xfrm>
          <a:prstGeom prst="rect">
            <a:avLst/>
          </a:prstGeom>
        </p:spPr>
      </p:pic>
    </p:spTree>
    <p:extLst>
      <p:ext uri="{BB962C8B-B14F-4D97-AF65-F5344CB8AC3E}">
        <p14:creationId xmlns:p14="http://schemas.microsoft.com/office/powerpoint/2010/main" val="330861306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11.1 Introduction</a:t>
            </a:r>
            <a:r>
              <a:rPr lang="en-US" sz="2000" b="0" dirty="0" smtClean="0"/>
              <a:t> (3 </a:t>
            </a:r>
            <a:r>
              <a:rPr lang="en-US" sz="2000" b="0" dirty="0"/>
              <a:t>of 3)</a:t>
            </a:r>
            <a:endParaRPr lang="en-US" b="0" dirty="0"/>
          </a:p>
        </p:txBody>
      </p:sp>
      <p:sp>
        <p:nvSpPr>
          <p:cNvPr id="3" name="Text Placeholder 2"/>
          <p:cNvSpPr>
            <a:spLocks noGrp="1"/>
          </p:cNvSpPr>
          <p:nvPr>
            <p:ph type="body" idx="1"/>
          </p:nvPr>
        </p:nvSpPr>
        <p:spPr/>
        <p:txBody>
          <a:bodyPr/>
          <a:lstStyle/>
          <a:p>
            <a:pPr eaLnBrk="1" hangingPunct="1"/>
            <a:r>
              <a:rPr lang="en-US" altLang="en-US" sz="2400" dirty="0">
                <a:latin typeface="+mn-lt"/>
              </a:rPr>
              <a:t>The </a:t>
            </a:r>
            <a:r>
              <a:rPr lang="en-US" altLang="en-US" sz="2400" b="1" dirty="0">
                <a:latin typeface="+mn-lt"/>
              </a:rPr>
              <a:t>is-a relationship</a:t>
            </a:r>
            <a:r>
              <a:rPr lang="en-US" altLang="en-US" sz="2400" dirty="0">
                <a:latin typeface="+mn-lt"/>
              </a:rPr>
              <a:t> represents inheritance.</a:t>
            </a:r>
          </a:p>
          <a:p>
            <a:pPr eaLnBrk="1" hangingPunct="1"/>
            <a:r>
              <a:rPr lang="en-US" altLang="en-US" sz="2400" dirty="0">
                <a:latin typeface="+mn-lt"/>
              </a:rPr>
              <a:t>For example, a car </a:t>
            </a:r>
            <a:r>
              <a:rPr lang="en-US" altLang="en-US" sz="2400" b="1" dirty="0">
                <a:latin typeface="+mn-lt"/>
              </a:rPr>
              <a:t>is a</a:t>
            </a:r>
            <a:r>
              <a:rPr lang="en-US" altLang="en-US" sz="2400" dirty="0">
                <a:latin typeface="+mn-lt"/>
              </a:rPr>
              <a:t> vehicle, and a truck </a:t>
            </a:r>
            <a:r>
              <a:rPr lang="en-US" altLang="en-US" sz="2400" b="1" dirty="0">
                <a:latin typeface="+mn-lt"/>
              </a:rPr>
              <a:t>is a</a:t>
            </a:r>
            <a:r>
              <a:rPr lang="en-US" altLang="en-US" sz="2400" dirty="0">
                <a:latin typeface="+mn-lt"/>
              </a:rPr>
              <a:t> vehicle.</a:t>
            </a:r>
          </a:p>
          <a:p>
            <a:pPr eaLnBrk="1" hangingPunct="1"/>
            <a:r>
              <a:rPr lang="en-US" altLang="en-US" sz="2400" dirty="0">
                <a:latin typeface="+mn-lt"/>
              </a:rPr>
              <a:t>New classes can inherit from thousands of pre-built classes in </a:t>
            </a:r>
            <a:r>
              <a:rPr lang="en-US" altLang="en-US" sz="2400" b="1" dirty="0">
                <a:latin typeface="+mn-lt"/>
              </a:rPr>
              <a:t>class libraries</a:t>
            </a:r>
            <a:r>
              <a:rPr lang="en-US" altLang="en-US" sz="2400" dirty="0">
                <a:latin typeface="+mn-lt"/>
              </a:rPr>
              <a:t>.</a:t>
            </a:r>
          </a:p>
        </p:txBody>
      </p:sp>
    </p:spTree>
    <p:extLst>
      <p:ext uri="{BB962C8B-B14F-4D97-AF65-F5344CB8AC3E}">
        <p14:creationId xmlns:p14="http://schemas.microsoft.com/office/powerpoint/2010/main" val="1920853160"/>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8229600" cy="1794182"/>
          </a:xfrm>
        </p:spPr>
        <p:txBody>
          <a:bodyPr anchor="t"/>
          <a:lstStyle/>
          <a:p>
            <a:r>
              <a:rPr lang="en-US" sz="2800" dirty="0"/>
              <a:t>Figure 11.11 </a:t>
            </a:r>
            <a:r>
              <a:rPr lang="en-US" sz="2800" dirty="0">
                <a:latin typeface="Consolas" panose="020B0609020204030204" pitchFamily="49" charset="0"/>
              </a:rPr>
              <a:t>BasePlusCommissionEmployee</a:t>
            </a:r>
            <a:r>
              <a:rPr lang="en-US" sz="2800" dirty="0"/>
              <a:t> Inherits from </a:t>
            </a:r>
            <a:r>
              <a:rPr lang="en-US" sz="2800" dirty="0">
                <a:latin typeface="Consolas" panose="020B0609020204030204" pitchFamily="49" charset="0"/>
              </a:rPr>
              <a:t>CommissionEmployee</a:t>
            </a:r>
            <a:r>
              <a:rPr lang="en-US" sz="2800" dirty="0"/>
              <a:t> and has</a:t>
            </a:r>
            <a:br>
              <a:rPr lang="en-US" sz="2800" dirty="0"/>
            </a:br>
            <a:r>
              <a:rPr lang="en-US" sz="2800" dirty="0"/>
              <a:t>Access to </a:t>
            </a:r>
            <a:r>
              <a:rPr lang="en-US" sz="2800" dirty="0">
                <a:latin typeface="Consolas" panose="020B0609020204030204" pitchFamily="49" charset="0"/>
              </a:rPr>
              <a:t>CommissionEmployee’s</a:t>
            </a:r>
            <a:r>
              <a:rPr lang="en-US" sz="2800" dirty="0"/>
              <a:t> </a:t>
            </a:r>
            <a:r>
              <a:rPr lang="en-US" sz="2800" dirty="0">
                <a:latin typeface="Consolas" panose="020B0609020204030204" pitchFamily="49" charset="0"/>
              </a:rPr>
              <a:t>Private</a:t>
            </a:r>
            <a:r>
              <a:rPr lang="en-US" sz="2800" dirty="0"/>
              <a:t> Data via its </a:t>
            </a:r>
            <a:r>
              <a:rPr lang="en-US" sz="2800" dirty="0">
                <a:latin typeface="Consolas" panose="020B0609020204030204" pitchFamily="49" charset="0"/>
              </a:rPr>
              <a:t>Public</a:t>
            </a:r>
            <a:r>
              <a:rPr lang="en-US" sz="2800" dirty="0"/>
              <a:t> Properties</a:t>
            </a:r>
            <a:r>
              <a:rPr lang="en-US" sz="2000" b="0" dirty="0"/>
              <a:t> </a:t>
            </a:r>
            <a:r>
              <a:rPr lang="en-US" sz="2000" b="0" dirty="0" smtClean="0"/>
              <a:t>(2 </a:t>
            </a:r>
            <a:r>
              <a:rPr lang="en-US" sz="2000" b="0" dirty="0"/>
              <a:t>of 3)</a:t>
            </a:r>
            <a:endParaRPr lang="en-US" sz="2000" dirty="0"/>
          </a:p>
        </p:txBody>
      </p:sp>
      <p:pic>
        <p:nvPicPr>
          <p:cNvPr id="4" name="Picture 3" descr="Program code for base plus commission employee inheriting from commission employee and having access to commission employee’s private data via public properties. Line 21: blank. Line 22, indented once: forward slash, forward slash, property that gets and sets. Line 23, indented once: forward slash, forward slash, base plus commission employee’s base salary. Line 24, indented once: public decimal base salary. Line 25, indented once: left brace. Line 26, indented twice: get. Line 27, indented twice: left brace. Line 28, indented three times: return base salary, semicolon. Line 29, indented twice: right brace. Line 30, indented twice: set. Line 31, indented twice: left brace. Line 32, indented three times: if, left parenthesis, value, left angle bracket, 0, right parenthesis, forward slash, forward slash, validation. Line 33, indented three times: left brace. Line 34, indented four times: throw new argument out of range exception, left parenthesis, name of, left parenthesis, value, right parenthesis, comma. Line 35, indented five times: value, comma, dollar sign, open quotes, left brace, name of, left parenthesis, base salary, right parenthesis, right brace, must be, right angle bracket = 0, close quotes, right parenthesis, semicolon. Line 36, indented three times: right brace. Line 37: blank. Line 38, indented three times: base salary, = value, semicolon. Line 39, indented twice: right brace. Line 40, indented once: right brac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2954" y="2271000"/>
            <a:ext cx="7118092" cy="4053361"/>
          </a:xfrm>
          <a:prstGeom prst="rect">
            <a:avLst/>
          </a:prstGeom>
        </p:spPr>
      </p:pic>
    </p:spTree>
    <p:extLst>
      <p:ext uri="{BB962C8B-B14F-4D97-AF65-F5344CB8AC3E}">
        <p14:creationId xmlns:p14="http://schemas.microsoft.com/office/powerpoint/2010/main" val="579171165"/>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8229600" cy="1847345"/>
          </a:xfrm>
        </p:spPr>
        <p:txBody>
          <a:bodyPr anchor="t"/>
          <a:lstStyle/>
          <a:p>
            <a:r>
              <a:rPr lang="en-US" sz="2800" dirty="0"/>
              <a:t>Figure 11.11 </a:t>
            </a:r>
            <a:r>
              <a:rPr lang="en-US" sz="2800" dirty="0">
                <a:latin typeface="Consolas" panose="020B0609020204030204" pitchFamily="49" charset="0"/>
              </a:rPr>
              <a:t>BasePlusCommissionEmployee</a:t>
            </a:r>
            <a:r>
              <a:rPr lang="en-US" sz="2800" dirty="0"/>
              <a:t> Inherits from </a:t>
            </a:r>
            <a:r>
              <a:rPr lang="en-US" sz="2800" dirty="0">
                <a:latin typeface="Consolas" panose="020B0609020204030204" pitchFamily="49" charset="0"/>
              </a:rPr>
              <a:t>CommissionEmployee</a:t>
            </a:r>
            <a:r>
              <a:rPr lang="en-US" sz="2800" dirty="0"/>
              <a:t> and has</a:t>
            </a:r>
            <a:br>
              <a:rPr lang="en-US" sz="2800" dirty="0"/>
            </a:br>
            <a:r>
              <a:rPr lang="en-US" sz="2800" dirty="0"/>
              <a:t>Access to </a:t>
            </a:r>
            <a:r>
              <a:rPr lang="en-US" sz="2800" dirty="0">
                <a:latin typeface="Consolas" panose="020B0609020204030204" pitchFamily="49" charset="0"/>
              </a:rPr>
              <a:t>CommissionEmployee’s</a:t>
            </a:r>
            <a:r>
              <a:rPr lang="en-US" sz="2800" dirty="0"/>
              <a:t> </a:t>
            </a:r>
            <a:r>
              <a:rPr lang="en-US" sz="2800" dirty="0">
                <a:latin typeface="Consolas" panose="020B0609020204030204" pitchFamily="49" charset="0"/>
              </a:rPr>
              <a:t>Private</a:t>
            </a:r>
            <a:r>
              <a:rPr lang="en-US" sz="2800" dirty="0"/>
              <a:t> Data via its </a:t>
            </a:r>
            <a:r>
              <a:rPr lang="en-US" sz="2800" dirty="0">
                <a:latin typeface="Consolas" panose="020B0609020204030204" pitchFamily="49" charset="0"/>
              </a:rPr>
              <a:t>Public</a:t>
            </a:r>
            <a:r>
              <a:rPr lang="en-US" sz="2800" dirty="0"/>
              <a:t> Properties</a:t>
            </a:r>
            <a:r>
              <a:rPr lang="en-US" sz="2000" b="0" dirty="0"/>
              <a:t> </a:t>
            </a:r>
            <a:r>
              <a:rPr lang="en-US" sz="2000" b="0" dirty="0" smtClean="0"/>
              <a:t>(3 </a:t>
            </a:r>
            <a:r>
              <a:rPr lang="en-US" sz="2000" b="0" dirty="0"/>
              <a:t>of 3)</a:t>
            </a:r>
            <a:endParaRPr lang="en-US" sz="2000" dirty="0"/>
          </a:p>
        </p:txBody>
      </p:sp>
      <p:pic>
        <p:nvPicPr>
          <p:cNvPr id="4" name="Picture 3" descr="Program code for base plus commission employee inheriting from commission employee and having access to commission employee’s private data via public properties. Line 41: blank. Line 42, indented once: forward slash, forward slash, calculate earnings. Line 43, indented once: public override decimal earnings, left parenthesis, right parenthesis, = right angle bracket, base salary, + base, period, earnings, left parenthesis, right parenthesis, semicolon. Line 44: blank. Line 45, indented once: forward slash, forward slash, return string representation of base plus commission employee. Line 46, indented once: public override string to string, left parenthesis, right parenthesis, = right angle bracket. Line 47, indented twice: dollar sign, open quotes, base-salaried, left brace, base, period, to string, left parenthesis, right parenthesis, right brace, back slash, n base salary, colon, left brace, base salary, colon, c, right brace, close quotes, semicolon. Line 48: right brac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9411" y="2383739"/>
            <a:ext cx="7705179" cy="2736789"/>
          </a:xfrm>
          <a:prstGeom prst="rect">
            <a:avLst/>
          </a:prstGeom>
        </p:spPr>
      </p:pic>
    </p:spTree>
    <p:extLst>
      <p:ext uri="{BB962C8B-B14F-4D97-AF65-F5344CB8AC3E}">
        <p14:creationId xmlns:p14="http://schemas.microsoft.com/office/powerpoint/2010/main" val="1577968823"/>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215371"/>
            <a:ext cx="8229600" cy="1247669"/>
          </a:xfrm>
        </p:spPr>
        <p:txBody>
          <a:bodyPr anchor="ctr"/>
          <a:lstStyle/>
          <a:p>
            <a:r>
              <a:rPr lang="en-US" sz="2800" dirty="0">
                <a:latin typeface="Times New Roman" panose="02020603050405020304" pitchFamily="18" charset="0"/>
              </a:rPr>
              <a:t>11.4.5 </a:t>
            </a:r>
            <a:r>
              <a:rPr lang="en-US" sz="2800" dirty="0">
                <a:latin typeface="Consolas" panose="020B0609020204030204" pitchFamily="49" charset="0"/>
              </a:rPr>
              <a:t>CommissionEmployee–BasePlusCommissionEmployee</a:t>
            </a:r>
            <a:r>
              <a:rPr lang="en-US" sz="2800" dirty="0">
                <a:latin typeface="Times New Roman" panose="02020603050405020304" pitchFamily="18" charset="0"/>
              </a:rPr>
              <a:t> Inheritance Hierarchy Using </a:t>
            </a:r>
            <a:r>
              <a:rPr lang="en-US" sz="2800" dirty="0">
                <a:latin typeface="Consolas" panose="020B0609020204030204" pitchFamily="49" charset="0"/>
              </a:rPr>
              <a:t>private</a:t>
            </a:r>
            <a:r>
              <a:rPr lang="en-US" sz="2800" dirty="0">
                <a:latin typeface="Times New Roman" panose="02020603050405020304" pitchFamily="18" charset="0"/>
              </a:rPr>
              <a:t> Instance Variables</a:t>
            </a:r>
            <a:r>
              <a:rPr lang="en-US" sz="2000" b="0" dirty="0">
                <a:latin typeface="Times New Roman" panose="02020603050405020304" pitchFamily="18" charset="0"/>
              </a:rPr>
              <a:t> </a:t>
            </a:r>
            <a:r>
              <a:rPr lang="en-US" sz="2000" b="0" dirty="0" smtClean="0">
                <a:latin typeface="Times New Roman" panose="02020603050405020304" pitchFamily="18" charset="0"/>
              </a:rPr>
              <a:t>(4 </a:t>
            </a:r>
            <a:r>
              <a:rPr lang="en-US" sz="2000" b="0" dirty="0">
                <a:latin typeface="Times New Roman" panose="02020603050405020304" pitchFamily="18" charset="0"/>
              </a:rPr>
              <a:t>of 5)</a:t>
            </a:r>
            <a:endParaRPr lang="en-US" sz="2000" b="0" dirty="0"/>
          </a:p>
        </p:txBody>
      </p:sp>
      <p:sp>
        <p:nvSpPr>
          <p:cNvPr id="5" name="Text Placeholder 4"/>
          <p:cNvSpPr>
            <a:spLocks noGrp="1"/>
          </p:cNvSpPr>
          <p:nvPr>
            <p:ph type="body" idx="1"/>
          </p:nvPr>
        </p:nvSpPr>
        <p:spPr>
          <a:xfrm>
            <a:off x="457200" y="1645920"/>
            <a:ext cx="8229600" cy="4480243"/>
          </a:xfrm>
        </p:spPr>
        <p:txBody>
          <a:bodyPr/>
          <a:lstStyle/>
          <a:p>
            <a:r>
              <a:rPr lang="en-US" altLang="en-US" sz="2200" dirty="0">
                <a:latin typeface="+mn-lt"/>
              </a:rPr>
              <a:t>Class </a:t>
            </a:r>
            <a:r>
              <a:rPr lang="en-US" altLang="en-US" sz="2200" dirty="0" smtClean="0">
                <a:latin typeface="Consolas" panose="020B0609020204030204" pitchFamily="49" charset="0"/>
              </a:rPr>
              <a:t>BasePlusCommissionEmployee’s</a:t>
            </a:r>
            <a:r>
              <a:rPr lang="en-US" altLang="en-US" sz="2200" dirty="0" smtClean="0">
                <a:latin typeface="+mn-lt"/>
              </a:rPr>
              <a:t> </a:t>
            </a:r>
            <a:r>
              <a:rPr lang="en-US" altLang="en-US" sz="2200" dirty="0">
                <a:latin typeface="Consolas" panose="020B0609020204030204" pitchFamily="49" charset="0"/>
              </a:rPr>
              <a:t>Earnings</a:t>
            </a:r>
            <a:r>
              <a:rPr lang="en-US" altLang="en-US" sz="2200" dirty="0">
                <a:latin typeface="+mn-lt"/>
              </a:rPr>
              <a:t> overrides class </a:t>
            </a:r>
            <a:r>
              <a:rPr lang="en-US" altLang="en-US" sz="2200" dirty="0">
                <a:latin typeface="Consolas" panose="020B0609020204030204" pitchFamily="49" charset="0"/>
              </a:rPr>
              <a:t>CommissionEmployee’s</a:t>
            </a:r>
            <a:r>
              <a:rPr lang="en-US" altLang="en-US" sz="2200" dirty="0">
                <a:latin typeface="+mn-lt"/>
              </a:rPr>
              <a:t> </a:t>
            </a:r>
            <a:r>
              <a:rPr lang="en-US" altLang="en-US" sz="2200" dirty="0">
                <a:latin typeface="Consolas" panose="020B0609020204030204" pitchFamily="49" charset="0"/>
              </a:rPr>
              <a:t>Earnings</a:t>
            </a:r>
            <a:r>
              <a:rPr lang="en-US" altLang="en-US" sz="2200" dirty="0">
                <a:latin typeface="+mn-lt"/>
              </a:rPr>
              <a:t> method. </a:t>
            </a:r>
          </a:p>
          <a:p>
            <a:r>
              <a:rPr lang="en-US" altLang="en-US" sz="2200" dirty="0">
                <a:latin typeface="+mn-lt"/>
              </a:rPr>
              <a:t>The new version obtains the portion of the employee’s earnings based on commission alone by calling </a:t>
            </a:r>
            <a:r>
              <a:rPr lang="en-US" altLang="en-US" sz="2200" dirty="0">
                <a:latin typeface="Consolas" panose="020B0609020204030204" pitchFamily="49" charset="0"/>
              </a:rPr>
              <a:t>CommissionEmployee’s</a:t>
            </a:r>
            <a:r>
              <a:rPr lang="en-US" altLang="en-US" sz="2200" dirty="0">
                <a:latin typeface="+mn-lt"/>
              </a:rPr>
              <a:t> </a:t>
            </a:r>
            <a:r>
              <a:rPr lang="en-US" altLang="en-US" sz="2200" dirty="0">
                <a:latin typeface="Consolas" panose="020B0609020204030204" pitchFamily="49" charset="0"/>
              </a:rPr>
              <a:t>Earnings</a:t>
            </a:r>
            <a:r>
              <a:rPr lang="en-US" altLang="en-US" sz="2200" dirty="0">
                <a:latin typeface="+mn-lt"/>
              </a:rPr>
              <a:t> method with the expression </a:t>
            </a:r>
            <a:r>
              <a:rPr lang="en-US" altLang="en-US" sz="2200" dirty="0">
                <a:latin typeface="Consolas" panose="020B0609020204030204" pitchFamily="49" charset="0"/>
              </a:rPr>
              <a:t>base.Earnings()</a:t>
            </a:r>
          </a:p>
          <a:p>
            <a:r>
              <a:rPr lang="en-US" altLang="en-US" sz="2200" dirty="0">
                <a:latin typeface="+mn-lt"/>
              </a:rPr>
              <a:t>This method invocation is a good software engineering practice—by having </a:t>
            </a:r>
            <a:r>
              <a:rPr lang="en-US" altLang="en-US" sz="2200" dirty="0">
                <a:latin typeface="Consolas" panose="020B0609020204030204" pitchFamily="49" charset="0"/>
              </a:rPr>
              <a:t>BasePlusCommissionEmployee’s</a:t>
            </a:r>
            <a:r>
              <a:rPr lang="en-US" altLang="en-US" sz="2200" dirty="0">
                <a:latin typeface="+mn-lt"/>
              </a:rPr>
              <a:t> </a:t>
            </a:r>
            <a:r>
              <a:rPr lang="en-US" altLang="en-US" sz="2200" dirty="0">
                <a:latin typeface="Consolas" panose="020B0609020204030204" pitchFamily="49" charset="0"/>
              </a:rPr>
              <a:t>Earnings</a:t>
            </a:r>
            <a:r>
              <a:rPr lang="en-US" altLang="en-US" sz="2200" dirty="0">
                <a:latin typeface="+mn-lt"/>
              </a:rPr>
              <a:t> method invoke </a:t>
            </a:r>
            <a:r>
              <a:rPr lang="en-US" altLang="en-US" sz="2200" dirty="0">
                <a:latin typeface="Consolas" panose="020B0609020204030204" pitchFamily="49" charset="0"/>
              </a:rPr>
              <a:t>CommissionEmployee’s</a:t>
            </a:r>
            <a:r>
              <a:rPr lang="en-US" altLang="en-US" sz="2200" dirty="0">
                <a:latin typeface="+mn-lt"/>
              </a:rPr>
              <a:t> </a:t>
            </a:r>
            <a:r>
              <a:rPr lang="en-US" altLang="en-US" sz="2200" dirty="0">
                <a:latin typeface="Consolas" panose="020B0609020204030204" pitchFamily="49" charset="0"/>
              </a:rPr>
              <a:t>Earnings</a:t>
            </a:r>
            <a:r>
              <a:rPr lang="en-US" altLang="en-US" sz="2200" dirty="0">
                <a:latin typeface="+mn-lt"/>
              </a:rPr>
              <a:t> method to calculate part of a </a:t>
            </a:r>
            <a:r>
              <a:rPr lang="en-US" altLang="en-US" sz="2200" dirty="0">
                <a:latin typeface="Consolas" panose="020B0609020204030204" pitchFamily="49" charset="0"/>
              </a:rPr>
              <a:t>BasePlusCommissionEmployee</a:t>
            </a:r>
            <a:r>
              <a:rPr lang="en-US" altLang="en-US" sz="2200" dirty="0">
                <a:latin typeface="+mn-lt"/>
              </a:rPr>
              <a:t> object’s earnings, we avoid duplicating the code and reduce code-maintenance </a:t>
            </a:r>
            <a:r>
              <a:rPr lang="en-US" altLang="en-US" sz="2200" dirty="0" smtClean="0">
                <a:latin typeface="+mn-lt"/>
              </a:rPr>
              <a:t>problems</a:t>
            </a:r>
            <a:endParaRPr lang="en-US" altLang="en-US" sz="2200" dirty="0">
              <a:latin typeface="+mn-lt"/>
            </a:endParaRPr>
          </a:p>
        </p:txBody>
      </p:sp>
    </p:spTree>
    <p:extLst>
      <p:ext uri="{BB962C8B-B14F-4D97-AF65-F5344CB8AC3E}">
        <p14:creationId xmlns:p14="http://schemas.microsoft.com/office/powerpoint/2010/main" val="1500590147"/>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Common Programming </a:t>
            </a:r>
            <a:r>
              <a:rPr lang="en-US" dirty="0" smtClean="0"/>
              <a:t>Error 11.3</a:t>
            </a:r>
            <a:endParaRPr lang="en-US" dirty="0"/>
          </a:p>
        </p:txBody>
      </p:sp>
      <p:sp>
        <p:nvSpPr>
          <p:cNvPr id="3" name="Text Placeholder 2"/>
          <p:cNvSpPr>
            <a:spLocks noGrp="1"/>
          </p:cNvSpPr>
          <p:nvPr>
            <p:ph type="body" idx="1"/>
          </p:nvPr>
        </p:nvSpPr>
        <p:spPr/>
        <p:txBody>
          <a:bodyPr/>
          <a:lstStyle/>
          <a:p>
            <a:pPr marL="0" indent="0">
              <a:buNone/>
            </a:pPr>
            <a:r>
              <a:rPr lang="en-US" sz="2400" dirty="0">
                <a:latin typeface="+mn-lt"/>
              </a:rPr>
              <a:t>When a base-class method is overridden in a derived class, the derived-class version often calls the base-class version to do a portion of the work. Failure to prefix the base-class method name with the keyword </a:t>
            </a:r>
            <a:r>
              <a:rPr lang="en-US" sz="2400" dirty="0">
                <a:latin typeface="Consolas" panose="020B0609020204030204" pitchFamily="49" charset="0"/>
              </a:rPr>
              <a:t>base</a:t>
            </a:r>
            <a:r>
              <a:rPr lang="en-US" sz="2400" dirty="0">
                <a:latin typeface="+mn-lt"/>
              </a:rPr>
              <a:t> and the member access </a:t>
            </a:r>
            <a:r>
              <a:rPr lang="en-US" sz="2400" dirty="0" smtClean="0">
                <a:latin typeface="+mn-lt"/>
              </a:rPr>
              <a:t>(·) </a:t>
            </a:r>
            <a:r>
              <a:rPr lang="en-US" sz="2400" dirty="0">
                <a:latin typeface="+mn-lt"/>
              </a:rPr>
              <a:t>operator when referencing the base class’s method from the derived-class version causes the derived-class method to call itself, creating infinite recursion.</a:t>
            </a:r>
          </a:p>
        </p:txBody>
      </p:sp>
    </p:spTree>
    <p:extLst>
      <p:ext uri="{BB962C8B-B14F-4D97-AF65-F5344CB8AC3E}">
        <p14:creationId xmlns:p14="http://schemas.microsoft.com/office/powerpoint/2010/main" val="3643204082"/>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8229600" cy="1262909"/>
          </a:xfrm>
        </p:spPr>
        <p:txBody>
          <a:bodyPr anchor="ctr"/>
          <a:lstStyle/>
          <a:p>
            <a:r>
              <a:rPr lang="en-US" sz="2800" dirty="0">
                <a:latin typeface="Times New Roman" panose="02020603050405020304" pitchFamily="18" charset="0"/>
              </a:rPr>
              <a:t>11.4.5 </a:t>
            </a:r>
            <a:r>
              <a:rPr lang="en-US" sz="2800" dirty="0">
                <a:latin typeface="Consolas" panose="020B0609020204030204" pitchFamily="49" charset="0"/>
              </a:rPr>
              <a:t>CommissionEmployee–BasePlusCommissionEmployee</a:t>
            </a:r>
            <a:r>
              <a:rPr lang="en-US" sz="2800" dirty="0">
                <a:latin typeface="Times New Roman" panose="02020603050405020304" pitchFamily="18" charset="0"/>
              </a:rPr>
              <a:t> Inheritance Hierarchy Using </a:t>
            </a:r>
            <a:r>
              <a:rPr lang="en-US" sz="2800" dirty="0">
                <a:latin typeface="Consolas" panose="020B0609020204030204" pitchFamily="49" charset="0"/>
              </a:rPr>
              <a:t>private</a:t>
            </a:r>
            <a:r>
              <a:rPr lang="en-US" sz="2800" dirty="0">
                <a:latin typeface="Times New Roman" panose="02020603050405020304" pitchFamily="18" charset="0"/>
              </a:rPr>
              <a:t> Instance Variables</a:t>
            </a:r>
            <a:r>
              <a:rPr lang="en-US" sz="2000" b="0" dirty="0">
                <a:latin typeface="Times New Roman" panose="02020603050405020304" pitchFamily="18" charset="0"/>
              </a:rPr>
              <a:t> </a:t>
            </a:r>
            <a:r>
              <a:rPr lang="en-US" sz="2000" b="0" dirty="0" smtClean="0">
                <a:latin typeface="Times New Roman" panose="02020603050405020304" pitchFamily="18" charset="0"/>
              </a:rPr>
              <a:t>(5 </a:t>
            </a:r>
            <a:r>
              <a:rPr lang="en-US" sz="2000" b="0" dirty="0">
                <a:latin typeface="Times New Roman" panose="02020603050405020304" pitchFamily="18" charset="0"/>
              </a:rPr>
              <a:t>of 5)</a:t>
            </a:r>
            <a:endParaRPr lang="en-US" sz="2000" b="0" dirty="0"/>
          </a:p>
        </p:txBody>
      </p:sp>
      <p:sp>
        <p:nvSpPr>
          <p:cNvPr id="3" name="Text Placeholder 2"/>
          <p:cNvSpPr>
            <a:spLocks noGrp="1"/>
          </p:cNvSpPr>
          <p:nvPr>
            <p:ph type="body" idx="1"/>
          </p:nvPr>
        </p:nvSpPr>
        <p:spPr>
          <a:xfrm>
            <a:off x="457200" y="1737360"/>
            <a:ext cx="8229600" cy="4388803"/>
          </a:xfrm>
        </p:spPr>
        <p:txBody>
          <a:bodyPr/>
          <a:lstStyle/>
          <a:p>
            <a:pPr marL="0" indent="0">
              <a:buNone/>
              <a:defRPr/>
            </a:pPr>
            <a:r>
              <a:rPr lang="en-US" sz="2400" b="1" dirty="0">
                <a:latin typeface="+mn-lt"/>
              </a:rPr>
              <a:t>Class </a:t>
            </a:r>
            <a:r>
              <a:rPr lang="en-US" sz="2400" b="1" dirty="0">
                <a:latin typeface="Consolas" panose="020B0609020204030204" pitchFamily="49" charset="0"/>
              </a:rPr>
              <a:t>BasePlusCommissionEmployeeTest</a:t>
            </a:r>
          </a:p>
          <a:p>
            <a:pPr>
              <a:defRPr/>
            </a:pPr>
            <a:r>
              <a:rPr lang="en-US" sz="2400" dirty="0">
                <a:latin typeface="+mn-lt"/>
              </a:rPr>
              <a:t>Class </a:t>
            </a:r>
            <a:r>
              <a:rPr lang="en-US" sz="2400" dirty="0">
                <a:latin typeface="Consolas" panose="020B0609020204030204" pitchFamily="49" charset="0"/>
              </a:rPr>
              <a:t>BasePlusCommissionEmployeeTest</a:t>
            </a:r>
            <a:r>
              <a:rPr lang="en-US" sz="2400" dirty="0">
                <a:latin typeface="+mn-lt"/>
              </a:rPr>
              <a:t> performs the same manipulations on a </a:t>
            </a:r>
            <a:r>
              <a:rPr lang="en-US" sz="2400" dirty="0">
                <a:latin typeface="Consolas" panose="020B0609020204030204" pitchFamily="49" charset="0"/>
              </a:rPr>
              <a:t>BasePlusCommissionEmployee</a:t>
            </a:r>
            <a:r>
              <a:rPr lang="en-US" sz="2400" dirty="0">
                <a:latin typeface="+mn-lt"/>
              </a:rPr>
              <a:t> object as in </a:t>
            </a:r>
            <a:r>
              <a:rPr lang="en-US" sz="2400" dirty="0" smtClean="0">
                <a:latin typeface="+mn-lt"/>
              </a:rPr>
              <a:t>Figures </a:t>
            </a:r>
            <a:r>
              <a:rPr lang="en-US" sz="2400" dirty="0">
                <a:latin typeface="+mn-lt"/>
              </a:rPr>
              <a:t>11.7 and produces the same output, so we do not show it here</a:t>
            </a:r>
            <a:r>
              <a:rPr lang="en-US" sz="2400" dirty="0" smtClean="0">
                <a:latin typeface="+mn-lt"/>
              </a:rPr>
              <a:t>.</a:t>
            </a:r>
            <a:endParaRPr lang="en-US" sz="2400" dirty="0">
              <a:latin typeface="+mn-lt"/>
            </a:endParaRPr>
          </a:p>
        </p:txBody>
      </p:sp>
    </p:spTree>
    <p:extLst>
      <p:ext uri="{BB962C8B-B14F-4D97-AF65-F5344CB8AC3E}">
        <p14:creationId xmlns:p14="http://schemas.microsoft.com/office/powerpoint/2010/main" val="3968870864"/>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11.5 Constructors </a:t>
            </a:r>
            <a:r>
              <a:rPr lang="en-US" dirty="0"/>
              <a:t>in Derived </a:t>
            </a:r>
            <a:r>
              <a:rPr lang="en-US" dirty="0" smtClean="0"/>
              <a:t>Classes</a:t>
            </a:r>
            <a:endParaRPr lang="en-US" dirty="0"/>
          </a:p>
        </p:txBody>
      </p:sp>
      <p:sp>
        <p:nvSpPr>
          <p:cNvPr id="3" name="Text Placeholder 2"/>
          <p:cNvSpPr>
            <a:spLocks noGrp="1"/>
          </p:cNvSpPr>
          <p:nvPr>
            <p:ph type="body" idx="1"/>
          </p:nvPr>
        </p:nvSpPr>
        <p:spPr/>
        <p:txBody>
          <a:bodyPr/>
          <a:lstStyle/>
          <a:p>
            <a:r>
              <a:rPr lang="en-US" altLang="en-US" sz="2400" dirty="0">
                <a:solidFill>
                  <a:srgbClr val="000000"/>
                </a:solidFill>
                <a:latin typeface="+mn-lt"/>
              </a:rPr>
              <a:t>The derived-class constructor, before performing its own tasks, invokes its direct base class’s constructor.</a:t>
            </a:r>
            <a:endParaRPr lang="en-US" altLang="en-US" sz="2400" dirty="0">
              <a:solidFill>
                <a:srgbClr val="000000"/>
              </a:solidFill>
              <a:latin typeface="+mn-lt"/>
              <a:ea typeface="Times New Roman" panose="02020603050405020304" pitchFamily="18" charset="0"/>
              <a:cs typeface="Calibri" panose="020F0502020204030204" pitchFamily="34" charset="0"/>
            </a:endParaRPr>
          </a:p>
          <a:p>
            <a:r>
              <a:rPr lang="en-US" altLang="en-US" sz="2400" dirty="0">
                <a:solidFill>
                  <a:srgbClr val="000000"/>
                </a:solidFill>
                <a:latin typeface="+mn-lt"/>
              </a:rPr>
              <a:t>This is done either explicitly or implicitly.</a:t>
            </a:r>
          </a:p>
          <a:p>
            <a:r>
              <a:rPr lang="en-US" altLang="en-US" sz="2400" dirty="0">
                <a:solidFill>
                  <a:srgbClr val="000000"/>
                </a:solidFill>
                <a:latin typeface="+mn-lt"/>
              </a:rPr>
              <a:t>If the base class is derived from another class, the base-class constructor invokes the constructor of the next class up in the hierarchy, and so on</a:t>
            </a:r>
            <a:r>
              <a:rPr lang="en-US" altLang="en-US" sz="2400" dirty="0" smtClean="0">
                <a:solidFill>
                  <a:srgbClr val="000000"/>
                </a:solidFill>
                <a:latin typeface="+mn-lt"/>
              </a:rPr>
              <a:t>.</a:t>
            </a:r>
            <a:endParaRPr lang="en-US" altLang="en-US" sz="2400" dirty="0">
              <a:solidFill>
                <a:srgbClr val="000000"/>
              </a:solidFill>
              <a:latin typeface="+mn-lt"/>
            </a:endParaRPr>
          </a:p>
        </p:txBody>
      </p:sp>
    </p:spTree>
    <p:extLst>
      <p:ext uri="{BB962C8B-B14F-4D97-AF65-F5344CB8AC3E}">
        <p14:creationId xmlns:p14="http://schemas.microsoft.com/office/powerpoint/2010/main" val="2019839259"/>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11.6 Software </a:t>
            </a:r>
            <a:r>
              <a:rPr lang="en-US" dirty="0"/>
              <a:t>Engineering with </a:t>
            </a:r>
            <a:r>
              <a:rPr lang="en-US" dirty="0" smtClean="0"/>
              <a:t>Inheritance</a:t>
            </a:r>
            <a:r>
              <a:rPr lang="en-US" sz="2000" b="0" dirty="0" smtClean="0"/>
              <a:t> (1 of 2)</a:t>
            </a:r>
            <a:endParaRPr lang="en-US" sz="2000" b="0" dirty="0"/>
          </a:p>
        </p:txBody>
      </p:sp>
      <p:sp>
        <p:nvSpPr>
          <p:cNvPr id="3" name="Text Placeholder 2"/>
          <p:cNvSpPr>
            <a:spLocks noGrp="1"/>
          </p:cNvSpPr>
          <p:nvPr>
            <p:ph type="body" idx="1"/>
          </p:nvPr>
        </p:nvSpPr>
        <p:spPr/>
        <p:txBody>
          <a:bodyPr/>
          <a:lstStyle/>
          <a:p>
            <a:r>
              <a:rPr lang="en-US" altLang="en-US" sz="2400" dirty="0" smtClean="0">
                <a:solidFill>
                  <a:srgbClr val="000000"/>
                </a:solidFill>
                <a:latin typeface="+mn-lt"/>
                <a:ea typeface="Times New Roman" panose="02020603050405020304" pitchFamily="18" charset="0"/>
                <a:cs typeface="Calibri" panose="020F0502020204030204" pitchFamily="34" charset="0"/>
              </a:rPr>
              <a:t>When </a:t>
            </a:r>
            <a:r>
              <a:rPr lang="en-US" altLang="en-US" sz="2400" dirty="0">
                <a:solidFill>
                  <a:srgbClr val="000000"/>
                </a:solidFill>
                <a:latin typeface="+mn-lt"/>
                <a:ea typeface="Times New Roman" panose="02020603050405020304" pitchFamily="18" charset="0"/>
                <a:cs typeface="Calibri" panose="020F0502020204030204" pitchFamily="34" charset="0"/>
              </a:rPr>
              <a:t>a new class extends an existing class, the new class inherits the members of the existing class.</a:t>
            </a:r>
          </a:p>
          <a:p>
            <a:r>
              <a:rPr lang="en-US" altLang="en-US" sz="2400" dirty="0" smtClean="0">
                <a:solidFill>
                  <a:srgbClr val="000000"/>
                </a:solidFill>
                <a:latin typeface="+mn-lt"/>
                <a:ea typeface="Times New Roman" panose="02020603050405020304" pitchFamily="18" charset="0"/>
                <a:cs typeface="Calibri" panose="020F0502020204030204" pitchFamily="34" charset="0"/>
              </a:rPr>
              <a:t>We </a:t>
            </a:r>
            <a:r>
              <a:rPr lang="en-US" altLang="en-US" sz="2400" dirty="0">
                <a:solidFill>
                  <a:srgbClr val="000000"/>
                </a:solidFill>
                <a:latin typeface="+mn-lt"/>
                <a:ea typeface="Times New Roman" panose="02020603050405020304" pitchFamily="18" charset="0"/>
                <a:cs typeface="Calibri" panose="020F0502020204030204" pitchFamily="34" charset="0"/>
              </a:rPr>
              <a:t>can customize the new class to meet our needs by including additional members and by overriding base-class members.</a:t>
            </a:r>
          </a:p>
          <a:p>
            <a:r>
              <a:rPr lang="en-US" altLang="en-US" sz="2400" dirty="0" smtClean="0">
                <a:solidFill>
                  <a:srgbClr val="000000"/>
                </a:solidFill>
                <a:latin typeface="+mn-lt"/>
                <a:ea typeface="Times New Roman" panose="02020603050405020304" pitchFamily="18" charset="0"/>
                <a:cs typeface="Calibri" panose="020F0502020204030204" pitchFamily="34" charset="0"/>
              </a:rPr>
              <a:t>Independent </a:t>
            </a:r>
            <a:r>
              <a:rPr lang="en-US" altLang="en-US" sz="2400" dirty="0">
                <a:solidFill>
                  <a:srgbClr val="000000"/>
                </a:solidFill>
                <a:latin typeface="+mn-lt"/>
                <a:ea typeface="Times New Roman" panose="02020603050405020304" pitchFamily="18" charset="0"/>
                <a:cs typeface="Calibri" panose="020F0502020204030204" pitchFamily="34" charset="0"/>
              </a:rPr>
              <a:t>software vendors (</a:t>
            </a:r>
            <a:r>
              <a:rPr lang="en-US" altLang="en-US" sz="2400" dirty="0" smtClean="0">
                <a:solidFill>
                  <a:srgbClr val="000000"/>
                </a:solidFill>
                <a:latin typeface="+mn-lt"/>
                <a:ea typeface="Times New Roman" panose="02020603050405020304" pitchFamily="18" charset="0"/>
                <a:cs typeface="Calibri" panose="020F0502020204030204" pitchFamily="34" charset="0"/>
              </a:rPr>
              <a:t>I</a:t>
            </a:r>
            <a:r>
              <a:rPr lang="en-US" altLang="en-US" sz="100" dirty="0" smtClean="0">
                <a:solidFill>
                  <a:srgbClr val="000000"/>
                </a:solidFill>
                <a:latin typeface="+mn-lt"/>
                <a:ea typeface="Times New Roman" panose="02020603050405020304" pitchFamily="18" charset="0"/>
                <a:cs typeface="Calibri" panose="020F0502020204030204" pitchFamily="34" charset="0"/>
              </a:rPr>
              <a:t> </a:t>
            </a:r>
            <a:r>
              <a:rPr lang="en-US" altLang="en-US" sz="2400" dirty="0" smtClean="0">
                <a:solidFill>
                  <a:srgbClr val="000000"/>
                </a:solidFill>
                <a:latin typeface="+mn-lt"/>
                <a:ea typeface="Times New Roman" panose="02020603050405020304" pitchFamily="18" charset="0"/>
                <a:cs typeface="Calibri" panose="020F0502020204030204" pitchFamily="34" charset="0"/>
              </a:rPr>
              <a:t>S</a:t>
            </a:r>
            <a:r>
              <a:rPr lang="en-US" altLang="en-US" sz="100" dirty="0" smtClean="0">
                <a:solidFill>
                  <a:srgbClr val="000000"/>
                </a:solidFill>
                <a:latin typeface="+mn-lt"/>
                <a:ea typeface="Times New Roman" panose="02020603050405020304" pitchFamily="18" charset="0"/>
                <a:cs typeface="Calibri" panose="020F0502020204030204" pitchFamily="34" charset="0"/>
              </a:rPr>
              <a:t> </a:t>
            </a:r>
            <a:r>
              <a:rPr lang="en-US" altLang="en-US" sz="2400" dirty="0" smtClean="0">
                <a:solidFill>
                  <a:srgbClr val="000000"/>
                </a:solidFill>
                <a:latin typeface="+mn-lt"/>
                <a:ea typeface="Times New Roman" panose="02020603050405020304" pitchFamily="18" charset="0"/>
                <a:cs typeface="Calibri" panose="020F0502020204030204" pitchFamily="34" charset="0"/>
              </a:rPr>
              <a:t>V</a:t>
            </a:r>
            <a:r>
              <a:rPr lang="en-US" altLang="en-US" sz="100" dirty="0" smtClean="0">
                <a:solidFill>
                  <a:srgbClr val="000000"/>
                </a:solidFill>
                <a:latin typeface="+mn-lt"/>
                <a:ea typeface="Times New Roman" panose="02020603050405020304" pitchFamily="18" charset="0"/>
                <a:cs typeface="Calibri" panose="020F0502020204030204" pitchFamily="34" charset="0"/>
              </a:rPr>
              <a:t> </a:t>
            </a:r>
            <a:r>
              <a:rPr lang="en-US" altLang="en-US" sz="2400" dirty="0" smtClean="0">
                <a:solidFill>
                  <a:srgbClr val="000000"/>
                </a:solidFill>
                <a:latin typeface="+mn-lt"/>
                <a:ea typeface="Times New Roman" panose="02020603050405020304" pitchFamily="18" charset="0"/>
                <a:cs typeface="Calibri" panose="020F0502020204030204" pitchFamily="34" charset="0"/>
              </a:rPr>
              <a:t>s</a:t>
            </a:r>
            <a:r>
              <a:rPr lang="en-US" altLang="en-US" sz="2400" dirty="0">
                <a:solidFill>
                  <a:srgbClr val="000000"/>
                </a:solidFill>
                <a:latin typeface="+mn-lt"/>
                <a:ea typeface="Times New Roman" panose="02020603050405020304" pitchFamily="18" charset="0"/>
                <a:cs typeface="Calibri" panose="020F0502020204030204" pitchFamily="34" charset="0"/>
              </a:rPr>
              <a:t>) can develop and sell proprietary classes.</a:t>
            </a:r>
          </a:p>
          <a:p>
            <a:r>
              <a:rPr lang="en-US" altLang="en-US" sz="2400" dirty="0" smtClean="0">
                <a:solidFill>
                  <a:srgbClr val="000000"/>
                </a:solidFill>
                <a:latin typeface="+mn-lt"/>
                <a:ea typeface="Times New Roman" panose="02020603050405020304" pitchFamily="18" charset="0"/>
                <a:cs typeface="Calibri" panose="020F0502020204030204" pitchFamily="34" charset="0"/>
              </a:rPr>
              <a:t>Users </a:t>
            </a:r>
            <a:r>
              <a:rPr lang="en-US" altLang="en-US" sz="2400" dirty="0">
                <a:solidFill>
                  <a:srgbClr val="000000"/>
                </a:solidFill>
                <a:latin typeface="+mn-lt"/>
                <a:ea typeface="Times New Roman" panose="02020603050405020304" pitchFamily="18" charset="0"/>
                <a:cs typeface="Calibri" panose="020F0502020204030204" pitchFamily="34" charset="0"/>
              </a:rPr>
              <a:t>then can derive new classes from these library classes without accessing the source code</a:t>
            </a:r>
            <a:r>
              <a:rPr lang="en-US" altLang="en-US" sz="2400" dirty="0" smtClean="0">
                <a:solidFill>
                  <a:srgbClr val="000000"/>
                </a:solidFill>
                <a:latin typeface="+mn-lt"/>
                <a:ea typeface="Times New Roman" panose="02020603050405020304" pitchFamily="18" charset="0"/>
                <a:cs typeface="Calibri" panose="020F0502020204030204" pitchFamily="34" charset="0"/>
              </a:rPr>
              <a:t>.</a:t>
            </a:r>
            <a:endParaRPr lang="en-US" altLang="en-US" sz="2400" dirty="0">
              <a:solidFill>
                <a:srgbClr val="5AD9B3"/>
              </a:solidFill>
              <a:latin typeface="+mn-lt"/>
              <a:ea typeface="Times New Roman" panose="02020603050405020304" pitchFamily="18" charset="0"/>
              <a:cs typeface="Calibri" panose="020F0502020204030204" pitchFamily="34" charset="0"/>
            </a:endParaRPr>
          </a:p>
        </p:txBody>
      </p:sp>
    </p:spTree>
    <p:extLst>
      <p:ext uri="{BB962C8B-B14F-4D97-AF65-F5344CB8AC3E}">
        <p14:creationId xmlns:p14="http://schemas.microsoft.com/office/powerpoint/2010/main" val="465819604"/>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Software Engineering </a:t>
            </a:r>
            <a:r>
              <a:rPr lang="en-US" dirty="0" smtClean="0"/>
              <a:t>Observation 11.5</a:t>
            </a:r>
            <a:endParaRPr lang="en-US" dirty="0"/>
          </a:p>
        </p:txBody>
      </p:sp>
      <p:sp>
        <p:nvSpPr>
          <p:cNvPr id="3" name="Text Placeholder 2"/>
          <p:cNvSpPr>
            <a:spLocks noGrp="1"/>
          </p:cNvSpPr>
          <p:nvPr>
            <p:ph type="body" idx="1"/>
          </p:nvPr>
        </p:nvSpPr>
        <p:spPr/>
        <p:txBody>
          <a:bodyPr/>
          <a:lstStyle/>
          <a:p>
            <a:pPr marL="0" indent="0">
              <a:buNone/>
            </a:pPr>
            <a:r>
              <a:rPr lang="en-US" sz="2400" dirty="0">
                <a:latin typeface="+mn-lt"/>
              </a:rPr>
              <a:t>Although inheriting from a class does not require access to the </a:t>
            </a:r>
            <a:r>
              <a:rPr lang="en-US" sz="2400" dirty="0" smtClean="0">
                <a:latin typeface="+mn-lt"/>
              </a:rPr>
              <a:t>class’s </a:t>
            </a:r>
            <a:r>
              <a:rPr lang="en-US" sz="2400" dirty="0">
                <a:latin typeface="+mn-lt"/>
              </a:rPr>
              <a:t>source code, developers often insist on seeing the source code to understand how the class is implemented. They may, for example, want to ensure that they’re extending a class that performs well and is implemented securely.</a:t>
            </a:r>
          </a:p>
        </p:txBody>
      </p:sp>
    </p:spTree>
    <p:extLst>
      <p:ext uri="{BB962C8B-B14F-4D97-AF65-F5344CB8AC3E}">
        <p14:creationId xmlns:p14="http://schemas.microsoft.com/office/powerpoint/2010/main" val="3439943719"/>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11.6 Software Engineering with Inheritance</a:t>
            </a:r>
            <a:r>
              <a:rPr lang="en-US" sz="2000" b="0" dirty="0"/>
              <a:t> </a:t>
            </a:r>
            <a:r>
              <a:rPr lang="en-US" sz="2000" b="0" dirty="0" smtClean="0"/>
              <a:t>(2 </a:t>
            </a:r>
            <a:r>
              <a:rPr lang="en-US" sz="2000" b="0" dirty="0"/>
              <a:t>of 2)</a:t>
            </a:r>
            <a:endParaRPr lang="en-US" dirty="0"/>
          </a:p>
        </p:txBody>
      </p:sp>
      <p:sp>
        <p:nvSpPr>
          <p:cNvPr id="3" name="Text Placeholder 2"/>
          <p:cNvSpPr>
            <a:spLocks noGrp="1"/>
          </p:cNvSpPr>
          <p:nvPr>
            <p:ph type="body" idx="1"/>
          </p:nvPr>
        </p:nvSpPr>
        <p:spPr/>
        <p:txBody>
          <a:bodyPr/>
          <a:lstStyle/>
          <a:p>
            <a:pPr eaLnBrk="1" hangingPunct="1"/>
            <a:r>
              <a:rPr lang="en-US" altLang="en-US" sz="2400" dirty="0">
                <a:latin typeface="+mn-lt"/>
                <a:cs typeface="Times New Roman" panose="02020603050405020304" pitchFamily="18" charset="0"/>
              </a:rPr>
              <a:t>Effective software reuse improves the software-development process.</a:t>
            </a:r>
          </a:p>
          <a:p>
            <a:pPr eaLnBrk="1" hangingPunct="1"/>
            <a:r>
              <a:rPr lang="en-US" altLang="en-US" sz="2400" dirty="0">
                <a:latin typeface="+mn-lt"/>
                <a:cs typeface="Times New Roman" panose="02020603050405020304" pitchFamily="18" charset="0"/>
              </a:rPr>
              <a:t>Object-oriented programming facilitates software reuse, potentially shortening development time.</a:t>
            </a:r>
          </a:p>
          <a:p>
            <a:pPr eaLnBrk="1" hangingPunct="1"/>
            <a:r>
              <a:rPr lang="en-US" altLang="en-US" sz="2400" dirty="0">
                <a:latin typeface="+mn-lt"/>
                <a:cs typeface="Times New Roman" panose="02020603050405020304" pitchFamily="18" charset="0"/>
              </a:rPr>
              <a:t>The availability of substantial and useful class libraries helps deliver the maxi­mum benefits of software reuse through inheritance</a:t>
            </a:r>
            <a:r>
              <a:rPr lang="en-US" altLang="en-US" sz="2400" dirty="0" smtClean="0">
                <a:latin typeface="+mn-lt"/>
                <a:cs typeface="Times New Roman" panose="02020603050405020304" pitchFamily="18" charset="0"/>
              </a:rPr>
              <a:t>.</a:t>
            </a:r>
            <a:endParaRPr lang="en-US" altLang="en-US" sz="2400" dirty="0">
              <a:latin typeface="+mn-lt"/>
              <a:cs typeface="Times New Roman" panose="02020603050405020304" pitchFamily="18" charset="0"/>
            </a:endParaRPr>
          </a:p>
        </p:txBody>
      </p:sp>
    </p:spTree>
    <p:extLst>
      <p:ext uri="{BB962C8B-B14F-4D97-AF65-F5344CB8AC3E}">
        <p14:creationId xmlns:p14="http://schemas.microsoft.com/office/powerpoint/2010/main" val="2374862415"/>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Software Engineering </a:t>
            </a:r>
            <a:r>
              <a:rPr lang="en-US" dirty="0" smtClean="0"/>
              <a:t>Observation 11.6</a:t>
            </a:r>
            <a:endParaRPr lang="en-US" dirty="0"/>
          </a:p>
        </p:txBody>
      </p:sp>
      <p:sp>
        <p:nvSpPr>
          <p:cNvPr id="3" name="Text Placeholder 2"/>
          <p:cNvSpPr>
            <a:spLocks noGrp="1"/>
          </p:cNvSpPr>
          <p:nvPr>
            <p:ph type="body" idx="1"/>
          </p:nvPr>
        </p:nvSpPr>
        <p:spPr/>
        <p:txBody>
          <a:bodyPr/>
          <a:lstStyle/>
          <a:p>
            <a:pPr marL="0" indent="0">
              <a:buNone/>
            </a:pPr>
            <a:r>
              <a:rPr lang="en-US" sz="2400" dirty="0">
                <a:latin typeface="+mn-lt"/>
              </a:rPr>
              <a:t>At the design stage in an object-oriented system, the designer often finds that certain classes are closely related. The designer should “factor out” common members and place them in a base class. Then the designer should use inheritance to develop derived classes, specializing them with capabilities beyond those inherited from the base class.</a:t>
            </a:r>
          </a:p>
        </p:txBody>
      </p:sp>
    </p:spTree>
    <p:extLst>
      <p:ext uri="{BB962C8B-B14F-4D97-AF65-F5344CB8AC3E}">
        <p14:creationId xmlns:p14="http://schemas.microsoft.com/office/powerpoint/2010/main" val="365925575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11.2 Base Classes and Derived Classes</a:t>
            </a:r>
            <a:r>
              <a:rPr lang="en-US" sz="2000" b="0" dirty="0"/>
              <a:t> (1 of </a:t>
            </a:r>
            <a:r>
              <a:rPr lang="en-US" sz="2000" b="0" dirty="0" smtClean="0"/>
              <a:t>4)</a:t>
            </a:r>
            <a:endParaRPr lang="en-US" sz="2000" b="0" dirty="0"/>
          </a:p>
        </p:txBody>
      </p:sp>
      <p:sp>
        <p:nvSpPr>
          <p:cNvPr id="3" name="Text Placeholder 2"/>
          <p:cNvSpPr>
            <a:spLocks noGrp="1"/>
          </p:cNvSpPr>
          <p:nvPr>
            <p:ph type="body" idx="1"/>
          </p:nvPr>
        </p:nvSpPr>
        <p:spPr/>
        <p:txBody>
          <a:bodyPr/>
          <a:lstStyle/>
          <a:p>
            <a:pPr eaLnBrk="1" hangingPunct="1"/>
            <a:r>
              <a:rPr lang="en-US" altLang="en-US" sz="2400" dirty="0">
                <a:latin typeface="+mn-lt"/>
                <a:cs typeface="Times New Roman" panose="02020603050405020304" pitchFamily="18" charset="0"/>
              </a:rPr>
              <a:t>Figure 11.1 lists several simple examples of base classes and derived classes.</a:t>
            </a:r>
          </a:p>
          <a:p>
            <a:pPr eaLnBrk="1" hangingPunct="1"/>
            <a:r>
              <a:rPr lang="en-US" altLang="en-US" sz="2400" dirty="0">
                <a:latin typeface="+mn-lt"/>
                <a:cs typeface="Times New Roman" panose="02020603050405020304" pitchFamily="18" charset="0"/>
              </a:rPr>
              <a:t>Note that base classes are “more general,” and derived classes are “more specific</a:t>
            </a:r>
            <a:r>
              <a:rPr lang="en-US" altLang="en-US" sz="2400" dirty="0" smtClean="0">
                <a:latin typeface="+mn-lt"/>
                <a:cs typeface="Times New Roman" panose="02020603050405020304" pitchFamily="18" charset="0"/>
              </a:rPr>
              <a:t>.”</a:t>
            </a:r>
            <a:endParaRPr lang="en-US" altLang="en-US" sz="2400" dirty="0">
              <a:latin typeface="+mn-lt"/>
              <a:cs typeface="Times New Roman" panose="02020603050405020304" pitchFamily="18" charset="0"/>
            </a:endParaRPr>
          </a:p>
        </p:txBody>
      </p:sp>
    </p:spTree>
    <p:extLst>
      <p:ext uri="{BB962C8B-B14F-4D97-AF65-F5344CB8AC3E}">
        <p14:creationId xmlns:p14="http://schemas.microsoft.com/office/powerpoint/2010/main" val="591755368"/>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Software Engineering </a:t>
            </a:r>
            <a:r>
              <a:rPr lang="en-US" dirty="0" smtClean="0"/>
              <a:t>Observation 11.7</a:t>
            </a:r>
            <a:endParaRPr lang="en-US" dirty="0"/>
          </a:p>
        </p:txBody>
      </p:sp>
      <p:sp>
        <p:nvSpPr>
          <p:cNvPr id="3" name="Text Placeholder 2"/>
          <p:cNvSpPr>
            <a:spLocks noGrp="1"/>
          </p:cNvSpPr>
          <p:nvPr>
            <p:ph type="body" idx="1"/>
          </p:nvPr>
        </p:nvSpPr>
        <p:spPr/>
        <p:txBody>
          <a:bodyPr/>
          <a:lstStyle/>
          <a:p>
            <a:pPr marL="0" indent="0">
              <a:buNone/>
            </a:pPr>
            <a:r>
              <a:rPr lang="en-US" sz="2400" dirty="0">
                <a:latin typeface="+mn-lt"/>
              </a:rPr>
              <a:t>Declaring a derived class does not affect its base class’s source code. Inheritance preserves </a:t>
            </a:r>
            <a:r>
              <a:rPr lang="en-US" sz="2400" dirty="0" smtClean="0">
                <a:latin typeface="+mn-lt"/>
              </a:rPr>
              <a:t>the integrity </a:t>
            </a:r>
            <a:r>
              <a:rPr lang="en-US" sz="2400" dirty="0">
                <a:latin typeface="+mn-lt"/>
              </a:rPr>
              <a:t>of the base class.</a:t>
            </a:r>
          </a:p>
        </p:txBody>
      </p:sp>
    </p:spTree>
    <p:extLst>
      <p:ext uri="{BB962C8B-B14F-4D97-AF65-F5344CB8AC3E}">
        <p14:creationId xmlns:p14="http://schemas.microsoft.com/office/powerpoint/2010/main" val="4201129038"/>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anose="02020603050405020304" pitchFamily="18" charset="0"/>
              </a:rPr>
              <a:t>11.7 Class </a:t>
            </a:r>
            <a:r>
              <a:rPr lang="en-US" dirty="0">
                <a:latin typeface="Consolas" panose="020B0609020204030204" pitchFamily="49" charset="0"/>
              </a:rPr>
              <a:t>object</a:t>
            </a:r>
          </a:p>
        </p:txBody>
      </p:sp>
      <p:sp>
        <p:nvSpPr>
          <p:cNvPr id="3" name="Text Placeholder 2"/>
          <p:cNvSpPr>
            <a:spLocks noGrp="1"/>
          </p:cNvSpPr>
          <p:nvPr>
            <p:ph type="body" idx="1"/>
          </p:nvPr>
        </p:nvSpPr>
        <p:spPr/>
        <p:txBody>
          <a:bodyPr/>
          <a:lstStyle/>
          <a:p>
            <a:r>
              <a:rPr lang="en-US" altLang="en-US" sz="2400" dirty="0">
                <a:latin typeface="+mn-lt"/>
                <a:cs typeface="Times New Roman" panose="02020603050405020304" pitchFamily="18" charset="0"/>
              </a:rPr>
              <a:t>All classes inherit directly or indirectly from the </a:t>
            </a:r>
            <a:r>
              <a:rPr lang="en-US" altLang="en-US" sz="2400" dirty="0">
                <a:latin typeface="Consolas" panose="020B0609020204030204" pitchFamily="49" charset="0"/>
                <a:ea typeface="Times New Roman" panose="02020603050405020304" pitchFamily="18" charset="0"/>
                <a:cs typeface="Lucida Console" panose="020B0609040504020204" pitchFamily="49" charset="0"/>
              </a:rPr>
              <a:t>object</a:t>
            </a:r>
            <a:r>
              <a:rPr lang="en-US" altLang="en-US" sz="2400" dirty="0">
                <a:latin typeface="+mn-lt"/>
                <a:cs typeface="Times New Roman" panose="02020603050405020304" pitchFamily="18" charset="0"/>
              </a:rPr>
              <a:t> class.</a:t>
            </a:r>
          </a:p>
          <a:p>
            <a:r>
              <a:rPr lang="en-US" altLang="en-US" sz="2400" dirty="0">
                <a:latin typeface="+mn-lt"/>
                <a:cs typeface="Times New Roman" panose="02020603050405020304" pitchFamily="18" charset="0"/>
              </a:rPr>
              <a:t>Figure 11.12 summarizes </a:t>
            </a:r>
            <a:r>
              <a:rPr lang="en-US" altLang="en-US" sz="2400" dirty="0">
                <a:latin typeface="Consolas" panose="020B0609020204030204" pitchFamily="49" charset="0"/>
                <a:ea typeface="Times New Roman" panose="02020603050405020304" pitchFamily="18" charset="0"/>
                <a:cs typeface="Lucida Console" panose="020B0609040504020204" pitchFamily="49" charset="0"/>
              </a:rPr>
              <a:t>object’s</a:t>
            </a:r>
            <a:r>
              <a:rPr lang="en-US" altLang="en-US" sz="2400" dirty="0">
                <a:latin typeface="+mn-lt"/>
                <a:cs typeface="Times New Roman" panose="02020603050405020304" pitchFamily="18" charset="0"/>
              </a:rPr>
              <a:t> methods.</a:t>
            </a:r>
          </a:p>
        </p:txBody>
      </p:sp>
    </p:spTree>
    <p:extLst>
      <p:ext uri="{BB962C8B-B14F-4D97-AF65-F5344CB8AC3E}">
        <p14:creationId xmlns:p14="http://schemas.microsoft.com/office/powerpoint/2010/main" val="566945876"/>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215371"/>
            <a:ext cx="8229600" cy="1097279"/>
          </a:xfrm>
        </p:spPr>
        <p:txBody>
          <a:bodyPr/>
          <a:lstStyle/>
          <a:p>
            <a:r>
              <a:rPr lang="en-US" sz="3000" dirty="0" smtClean="0"/>
              <a:t>Figure 11.12 </a:t>
            </a:r>
            <a:r>
              <a:rPr lang="en-US" sz="3000" dirty="0">
                <a:latin typeface="Consolas" panose="020B0609020204030204" pitchFamily="49" charset="0"/>
              </a:rPr>
              <a:t>object</a:t>
            </a:r>
            <a:r>
              <a:rPr lang="en-US" sz="3000" dirty="0"/>
              <a:t> Methods </a:t>
            </a:r>
            <a:r>
              <a:rPr lang="en-US" sz="3000" dirty="0" smtClean="0"/>
              <a:t>that are </a:t>
            </a:r>
            <a:r>
              <a:rPr lang="en-US" sz="3000" dirty="0"/>
              <a:t>Inherited Directly or Indirectly by All </a:t>
            </a:r>
            <a:r>
              <a:rPr lang="en-US" sz="3000" dirty="0" smtClean="0"/>
              <a:t>Classes</a:t>
            </a:r>
            <a:r>
              <a:rPr lang="en-US" sz="3000" b="0" dirty="0" smtClean="0"/>
              <a:t> </a:t>
            </a:r>
            <a:r>
              <a:rPr lang="en-US" sz="2000" b="0" dirty="0" smtClean="0"/>
              <a:t>(1 of 4)</a:t>
            </a:r>
            <a:endParaRPr lang="en-US" sz="2000" b="0" dirty="0"/>
          </a:p>
        </p:txBody>
      </p:sp>
      <p:graphicFrame>
        <p:nvGraphicFramePr>
          <p:cNvPr id="6" name="Table 5" descr="A table titled, object methods that are inherited directly or indirectly by all classes. The table has 7 rows and 2 columns. The columns have the following headings from left to right: method, description. The row entries are as follows. Row 1. Method: equals. Description: This method compares the current object to another object for equality and returns true if they’re equal and false otherwise. It takes any object as an argument. When objects of a particular class must be compared for equality, the class should override method equals to compare the contents of the two objects. The website h t t p, colon, forward slash, forward slash, bit, period, l y, forward slash, overriding equals c sharp explains the requirements for a properly overridden equals method."/>
          <p:cNvGraphicFramePr>
            <a:graphicFrameLocks noGrp="1"/>
          </p:cNvGraphicFramePr>
          <p:nvPr>
            <p:extLst>
              <p:ext uri="{D42A27DB-BD31-4B8C-83A1-F6EECF244321}">
                <p14:modId xmlns:p14="http://schemas.microsoft.com/office/powerpoint/2010/main" val="2932746850"/>
              </p:ext>
            </p:extLst>
          </p:nvPr>
        </p:nvGraphicFramePr>
        <p:xfrm>
          <a:off x="457200" y="1847671"/>
          <a:ext cx="8229600" cy="2651760"/>
        </p:xfrm>
        <a:graphic>
          <a:graphicData uri="http://schemas.openxmlformats.org/drawingml/2006/table">
            <a:tbl>
              <a:tblPr firstRow="1" bandRow="1">
                <a:tableStyleId>{2D5ABB26-0587-4C30-8999-92F81FD0307C}</a:tableStyleId>
              </a:tblPr>
              <a:tblGrid>
                <a:gridCol w="1957040">
                  <a:extLst>
                    <a:ext uri="{9D8B030D-6E8A-4147-A177-3AD203B41FA5}">
                      <a16:colId xmlns:a16="http://schemas.microsoft.com/office/drawing/2014/main" val="1188237774"/>
                    </a:ext>
                  </a:extLst>
                </a:gridCol>
                <a:gridCol w="6272560">
                  <a:extLst>
                    <a:ext uri="{9D8B030D-6E8A-4147-A177-3AD203B41FA5}">
                      <a16:colId xmlns:a16="http://schemas.microsoft.com/office/drawing/2014/main" val="2470760210"/>
                    </a:ext>
                  </a:extLst>
                </a:gridCol>
              </a:tblGrid>
              <a:tr h="0">
                <a:tc>
                  <a:txBody>
                    <a:bodyPr/>
                    <a:lstStyle/>
                    <a:p>
                      <a:r>
                        <a:rPr lang="en-US" sz="1800" b="1" i="0" u="none" strike="noStrike" cap="none" baseline="0" dirty="0" smtClean="0">
                          <a:solidFill>
                            <a:schemeClr val="tx1"/>
                          </a:solidFill>
                          <a:latin typeface="+mn-lt"/>
                          <a:ea typeface="+mn-ea"/>
                          <a:cs typeface="+mn-cs"/>
                          <a:sym typeface="Arial"/>
                        </a:rPr>
                        <a:t>Method</a:t>
                      </a:r>
                      <a:endParaRPr lang="en-US" sz="1800" b="1"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b="1" i="0" u="none" strike="noStrike" cap="none" baseline="0" dirty="0" smtClean="0">
                          <a:solidFill>
                            <a:schemeClr val="tx1"/>
                          </a:solidFill>
                          <a:latin typeface="+mn-lt"/>
                          <a:ea typeface="+mn-ea"/>
                          <a:cs typeface="+mn-cs"/>
                          <a:sym typeface="Arial"/>
                        </a:rPr>
                        <a:t>Description</a:t>
                      </a:r>
                      <a:endParaRPr lang="en-US" sz="1800" b="1"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29313337"/>
                  </a:ext>
                </a:extLst>
              </a:tr>
              <a:tr h="508277">
                <a:tc>
                  <a:txBody>
                    <a:bodyPr/>
                    <a:lstStyle/>
                    <a:p>
                      <a:r>
                        <a:rPr lang="en-US" sz="1800" b="0" i="0" u="none" strike="noStrike" cap="none" baseline="0" dirty="0" smtClean="0">
                          <a:solidFill>
                            <a:schemeClr val="tx1"/>
                          </a:solidFill>
                          <a:latin typeface="Consolas" panose="020B0609020204030204" pitchFamily="49" charset="0"/>
                          <a:ea typeface="+mn-ea"/>
                          <a:cs typeface="+mn-cs"/>
                          <a:sym typeface="Arial"/>
                        </a:rPr>
                        <a:t>Equals</a:t>
                      </a:r>
                      <a:endParaRPr lang="en-US" sz="1800" b="0" i="0" u="none" strike="noStrike" cap="none" baseline="0" dirty="0">
                        <a:solidFill>
                          <a:schemeClr val="tx1"/>
                        </a:solidFill>
                        <a:latin typeface="Consolas" panose="020B0609020204030204" pitchFamily="49" charset="0"/>
                        <a:ea typeface="+mn-ea"/>
                        <a:cs typeface="+mn-cs"/>
                        <a:sym typeface="Aria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baseline="0" dirty="0" smtClean="0"/>
                        <a:t>This method compares the current object to another object for equality and returns </a:t>
                      </a:r>
                      <a:r>
                        <a:rPr lang="en-US" sz="1800" b="0" baseline="0" dirty="0" smtClean="0">
                          <a:latin typeface="Consolas" panose="020B0609020204030204" pitchFamily="49" charset="0"/>
                        </a:rPr>
                        <a:t>true</a:t>
                      </a:r>
                      <a:r>
                        <a:rPr lang="en-US" sz="1800" baseline="0" dirty="0" smtClean="0"/>
                        <a:t> if they’re equal and </a:t>
                      </a:r>
                      <a:r>
                        <a:rPr lang="en-US" sz="1800" b="0" i="0" u="none" strike="noStrike" cap="none" baseline="0" dirty="0" smtClean="0">
                          <a:solidFill>
                            <a:schemeClr val="tx1"/>
                          </a:solidFill>
                          <a:latin typeface="Consolas" panose="020B0609020204030204" pitchFamily="49" charset="0"/>
                          <a:ea typeface="+mn-ea"/>
                          <a:cs typeface="+mn-cs"/>
                          <a:sym typeface="Arial"/>
                        </a:rPr>
                        <a:t>false</a:t>
                      </a:r>
                      <a:r>
                        <a:rPr lang="en-US" sz="1800" baseline="0" dirty="0" smtClean="0"/>
                        <a:t> otherwise. It takes any object as an argument. When objects of a particular class must be compared for equality, the class should override method </a:t>
                      </a:r>
                      <a:r>
                        <a:rPr lang="en-US" sz="1800" b="0" i="0" u="none" strike="noStrike" cap="none" baseline="0" dirty="0" smtClean="0">
                          <a:solidFill>
                            <a:schemeClr val="tx1"/>
                          </a:solidFill>
                          <a:latin typeface="Consolas" panose="020B0609020204030204" pitchFamily="49" charset="0"/>
                          <a:ea typeface="+mn-ea"/>
                          <a:cs typeface="+mn-cs"/>
                          <a:sym typeface="Arial"/>
                        </a:rPr>
                        <a:t>Equals</a:t>
                      </a:r>
                      <a:r>
                        <a:rPr lang="en-US" sz="1800" baseline="0" dirty="0" smtClean="0"/>
                        <a:t> to compare the </a:t>
                      </a:r>
                      <a:r>
                        <a:rPr lang="en-US" sz="1800" b="1" baseline="0" dirty="0" smtClean="0"/>
                        <a:t>contents</a:t>
                      </a:r>
                      <a:r>
                        <a:rPr lang="en-US" sz="1800" baseline="0" dirty="0" smtClean="0"/>
                        <a:t> of the two objects. The website </a:t>
                      </a:r>
                      <a:r>
                        <a:rPr lang="en-US" sz="1800" b="0" i="0" u="none" strike="noStrike" cap="none" baseline="0" dirty="0" smtClean="0">
                          <a:solidFill>
                            <a:schemeClr val="tx1"/>
                          </a:solidFill>
                          <a:latin typeface="+mn-lt"/>
                          <a:ea typeface="+mn-ea"/>
                          <a:cs typeface="+mn-cs"/>
                          <a:sym typeface="Arial"/>
                          <a:hlinkClick r:id="rId2" tooltip="http://bit.ly/OverridingEqualsCSharp"/>
                        </a:rPr>
                        <a:t>http://bit.ly/OverridingEquals</a:t>
                      </a:r>
                      <a:r>
                        <a:rPr lang="en-US" sz="100" b="0" i="0" u="none" strike="noStrike" cap="none" baseline="0" dirty="0" smtClean="0">
                          <a:solidFill>
                            <a:schemeClr val="tx1"/>
                          </a:solidFill>
                          <a:latin typeface="+mn-lt"/>
                          <a:ea typeface="+mn-ea"/>
                          <a:cs typeface="+mn-cs"/>
                          <a:sym typeface="Arial"/>
                          <a:hlinkClick r:id="rId2" tooltip="http://bit.ly/OverridingEqualsCSharp"/>
                        </a:rPr>
                        <a:t> </a:t>
                      </a:r>
                      <a:r>
                        <a:rPr lang="en-US" sz="1800" b="0" i="0" u="none" strike="noStrike" cap="none" baseline="0" dirty="0" smtClean="0">
                          <a:solidFill>
                            <a:schemeClr val="tx1"/>
                          </a:solidFill>
                          <a:latin typeface="+mn-lt"/>
                          <a:ea typeface="+mn-ea"/>
                          <a:cs typeface="+mn-cs"/>
                          <a:sym typeface="Arial"/>
                          <a:hlinkClick r:id="rId2" tooltip="http://bit.ly/OverridingEqualsCSharp"/>
                        </a:rPr>
                        <a:t>C</a:t>
                      </a:r>
                      <a:r>
                        <a:rPr lang="en-US" sz="100" b="0" i="0" u="none" strike="noStrike" cap="none" baseline="0" dirty="0" smtClean="0">
                          <a:solidFill>
                            <a:schemeClr val="tx1"/>
                          </a:solidFill>
                          <a:latin typeface="+mn-lt"/>
                          <a:ea typeface="+mn-ea"/>
                          <a:cs typeface="+mn-cs"/>
                          <a:sym typeface="Arial"/>
                          <a:hlinkClick r:id="rId2" tooltip="http://bit.ly/OverridingEqualsCSharp"/>
                        </a:rPr>
                        <a:t> </a:t>
                      </a:r>
                      <a:r>
                        <a:rPr lang="en-US" sz="1800" b="0" i="0" u="none" strike="noStrike" cap="none" baseline="0" dirty="0" smtClean="0">
                          <a:solidFill>
                            <a:schemeClr val="tx1"/>
                          </a:solidFill>
                          <a:latin typeface="+mn-lt"/>
                          <a:ea typeface="+mn-ea"/>
                          <a:cs typeface="+mn-cs"/>
                          <a:sym typeface="Arial"/>
                          <a:hlinkClick r:id="rId2" tooltip="http://bit.ly/OverridingEqualsCSharp"/>
                        </a:rPr>
                        <a:t>Sharp</a:t>
                      </a:r>
                      <a:r>
                        <a:rPr lang="en-US" sz="1800" baseline="0" dirty="0" smtClean="0">
                          <a:latin typeface="+mn-lt"/>
                        </a:rPr>
                        <a:t> </a:t>
                      </a:r>
                      <a:r>
                        <a:rPr lang="en-US" sz="1800" baseline="0" dirty="0" smtClean="0"/>
                        <a:t>explains the requirements for a properly overridden </a:t>
                      </a:r>
                      <a:r>
                        <a:rPr lang="en-US" sz="1800" b="0" i="0" u="none" strike="noStrike" cap="none" baseline="0" dirty="0" smtClean="0">
                          <a:solidFill>
                            <a:schemeClr val="tx1"/>
                          </a:solidFill>
                          <a:latin typeface="Consolas" panose="020B0609020204030204" pitchFamily="49" charset="0"/>
                          <a:ea typeface="+mn-ea"/>
                          <a:cs typeface="+mn-cs"/>
                          <a:sym typeface="Arial"/>
                        </a:rPr>
                        <a:t>Equals</a:t>
                      </a:r>
                      <a:r>
                        <a:rPr lang="en-US" sz="1800" baseline="0" dirty="0" smtClean="0"/>
                        <a:t> method.</a:t>
                      </a:r>
                      <a:endParaRPr lang="en-US" sz="18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50808147"/>
                  </a:ext>
                </a:extLst>
              </a:tr>
            </a:tbl>
          </a:graphicData>
        </a:graphic>
      </p:graphicFrame>
    </p:spTree>
    <p:extLst>
      <p:ext uri="{BB962C8B-B14F-4D97-AF65-F5344CB8AC3E}">
        <p14:creationId xmlns:p14="http://schemas.microsoft.com/office/powerpoint/2010/main" val="3866819049"/>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000" dirty="0" smtClean="0"/>
              <a:t>Figure 11.12 </a:t>
            </a:r>
            <a:r>
              <a:rPr lang="en-US" sz="3000" dirty="0" smtClean="0">
                <a:latin typeface="Consolas" panose="020B0609020204030204" pitchFamily="49" charset="0"/>
              </a:rPr>
              <a:t>object</a:t>
            </a:r>
            <a:r>
              <a:rPr lang="en-US" sz="3000" dirty="0" smtClean="0"/>
              <a:t> Methods that are Inherited Directly or Indirectly by All Classes</a:t>
            </a:r>
            <a:r>
              <a:rPr lang="en-US" sz="3000" b="0" dirty="0" smtClean="0"/>
              <a:t> </a:t>
            </a:r>
            <a:r>
              <a:rPr lang="en-US" sz="2000" b="0" dirty="0" smtClean="0"/>
              <a:t>(2 </a:t>
            </a:r>
            <a:r>
              <a:rPr lang="en-US" sz="2000" b="0" dirty="0"/>
              <a:t>of 4)</a:t>
            </a:r>
            <a:endParaRPr lang="en-US" dirty="0"/>
          </a:p>
        </p:txBody>
      </p:sp>
      <p:graphicFrame>
        <p:nvGraphicFramePr>
          <p:cNvPr id="4" name="Table 3" descr="A table titled, object methods that are inherited directly or indirectly by all classes. Row 2. Method: finalize. Description: This method cannot be explicitly declared or called. When a class contains a destructor, the compiler implicitly renames it to override the protected method finalize, which is called only by the garbage collector before it reclaims an object’s memory. The garbage collector is not guaranteed to reclaim an object, thus it’s not guaranteed that an object’s finalize method will execute. When a derived class’s finalize method executes, it performs its task, then invokes the base class’s finalize method. In general, you should avoid using finalize."/>
          <p:cNvGraphicFramePr>
            <a:graphicFrameLocks noGrp="1"/>
          </p:cNvGraphicFramePr>
          <p:nvPr>
            <p:extLst>
              <p:ext uri="{D42A27DB-BD31-4B8C-83A1-F6EECF244321}">
                <p14:modId xmlns:p14="http://schemas.microsoft.com/office/powerpoint/2010/main" val="3269081019"/>
              </p:ext>
            </p:extLst>
          </p:nvPr>
        </p:nvGraphicFramePr>
        <p:xfrm>
          <a:off x="457200" y="1845494"/>
          <a:ext cx="8229600" cy="3205480"/>
        </p:xfrm>
        <a:graphic>
          <a:graphicData uri="http://schemas.openxmlformats.org/drawingml/2006/table">
            <a:tbl>
              <a:tblPr firstRow="1" bandRow="1">
                <a:tableStyleId>{2D5ABB26-0587-4C30-8999-92F81FD0307C}</a:tableStyleId>
              </a:tblPr>
              <a:tblGrid>
                <a:gridCol w="2026920">
                  <a:extLst>
                    <a:ext uri="{9D8B030D-6E8A-4147-A177-3AD203B41FA5}">
                      <a16:colId xmlns:a16="http://schemas.microsoft.com/office/drawing/2014/main" val="2858188679"/>
                    </a:ext>
                  </a:extLst>
                </a:gridCol>
                <a:gridCol w="6202680">
                  <a:extLst>
                    <a:ext uri="{9D8B030D-6E8A-4147-A177-3AD203B41FA5}">
                      <a16:colId xmlns:a16="http://schemas.microsoft.com/office/drawing/2014/main" val="3097537079"/>
                    </a:ext>
                  </a:extLst>
                </a:gridCol>
              </a:tblGrid>
              <a:tr h="370840">
                <a:tc>
                  <a:txBody>
                    <a:bodyPr/>
                    <a:lstStyle/>
                    <a:p>
                      <a:r>
                        <a:rPr lang="en-US" sz="1800" b="1" i="0" u="none" strike="noStrike" cap="none" baseline="0" dirty="0" smtClean="0">
                          <a:solidFill>
                            <a:schemeClr val="tx1"/>
                          </a:solidFill>
                          <a:latin typeface="+mn-lt"/>
                          <a:ea typeface="+mn-ea"/>
                          <a:cs typeface="+mn-cs"/>
                          <a:sym typeface="Arial"/>
                        </a:rPr>
                        <a:t>Method</a:t>
                      </a:r>
                      <a:endParaRPr lang="en-US" sz="1800" b="1"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b="1" i="0" u="none" strike="noStrike" cap="none" baseline="0" dirty="0" smtClean="0">
                          <a:solidFill>
                            <a:schemeClr val="tx1"/>
                          </a:solidFill>
                          <a:latin typeface="+mn-lt"/>
                          <a:ea typeface="+mn-ea"/>
                          <a:cs typeface="+mn-cs"/>
                          <a:sym typeface="Arial"/>
                        </a:rPr>
                        <a:t>Description</a:t>
                      </a:r>
                      <a:endParaRPr lang="en-US" sz="1800" b="1"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15959194"/>
                  </a:ext>
                </a:extLst>
              </a:tr>
              <a:tr h="370840">
                <a:tc>
                  <a:txBody>
                    <a:bodyPr/>
                    <a:lstStyle/>
                    <a:p>
                      <a:r>
                        <a:rPr lang="en-US" sz="1800" b="0" i="0" u="none" strike="noStrike" cap="none" baseline="0" dirty="0" smtClean="0">
                          <a:solidFill>
                            <a:schemeClr val="tx1"/>
                          </a:solidFill>
                          <a:latin typeface="Consolas" panose="020B0609020204030204" pitchFamily="49" charset="0"/>
                          <a:ea typeface="+mn-ea"/>
                          <a:cs typeface="+mn-cs"/>
                          <a:sym typeface="Arial"/>
                        </a:rPr>
                        <a:t>Finalize</a:t>
                      </a:r>
                      <a:endParaRPr lang="en-US" sz="1800" b="0" i="0" u="none" strike="noStrike" cap="none" baseline="0" dirty="0">
                        <a:solidFill>
                          <a:schemeClr val="tx1"/>
                        </a:solidFill>
                        <a:latin typeface="Consolas" panose="020B0609020204030204" pitchFamily="49" charset="0"/>
                        <a:ea typeface="+mn-ea"/>
                        <a:cs typeface="+mn-cs"/>
                        <a:sym typeface="Aria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baseline="0" dirty="0" smtClean="0"/>
                        <a:t>This method cannot be explicitly declared or called. When a class contains a destructor, the compiler implicitly renames it to override the </a:t>
                      </a:r>
                      <a:r>
                        <a:rPr lang="en-US" sz="1800" b="0" i="0" u="none" strike="noStrike" cap="none" baseline="0" dirty="0" smtClean="0">
                          <a:solidFill>
                            <a:schemeClr val="tx1"/>
                          </a:solidFill>
                          <a:latin typeface="Consolas" panose="020B0609020204030204" pitchFamily="49" charset="0"/>
                          <a:ea typeface="+mn-ea"/>
                          <a:cs typeface="+mn-cs"/>
                          <a:sym typeface="Arial"/>
                        </a:rPr>
                        <a:t>protected</a:t>
                      </a:r>
                      <a:r>
                        <a:rPr lang="en-US" sz="1800" baseline="0" dirty="0" smtClean="0"/>
                        <a:t> method </a:t>
                      </a:r>
                      <a:r>
                        <a:rPr lang="en-US" sz="1800" b="0" i="0" u="none" strike="noStrike" cap="none" baseline="0" dirty="0" smtClean="0">
                          <a:solidFill>
                            <a:schemeClr val="tx1"/>
                          </a:solidFill>
                          <a:latin typeface="Consolas" panose="020B0609020204030204" pitchFamily="49" charset="0"/>
                          <a:ea typeface="+mn-ea"/>
                          <a:cs typeface="+mn-cs"/>
                          <a:sym typeface="Arial"/>
                        </a:rPr>
                        <a:t>Finalize</a:t>
                      </a:r>
                      <a:r>
                        <a:rPr lang="en-US" sz="1800" baseline="0" dirty="0" smtClean="0"/>
                        <a:t>, which is called </a:t>
                      </a:r>
                      <a:r>
                        <a:rPr lang="en-US" sz="1800" b="1" baseline="0" dirty="0" smtClean="0"/>
                        <a:t>only</a:t>
                      </a:r>
                      <a:r>
                        <a:rPr lang="en-US" sz="1800" baseline="0" dirty="0" smtClean="0"/>
                        <a:t> by the garbage collector before it reclaims an object’s memory. The garbage collector is not guaranteed to reclaim an object, thus it’s </a:t>
                      </a:r>
                      <a:r>
                        <a:rPr lang="en-US" sz="1800" b="1" baseline="0" dirty="0" smtClean="0"/>
                        <a:t>not</a:t>
                      </a:r>
                      <a:r>
                        <a:rPr lang="en-US" sz="1800" baseline="0" dirty="0" smtClean="0"/>
                        <a:t> guaranteed that an object’s </a:t>
                      </a:r>
                      <a:r>
                        <a:rPr lang="en-US" sz="1800" b="0" i="0" u="none" strike="noStrike" cap="none" baseline="0" dirty="0" smtClean="0">
                          <a:solidFill>
                            <a:schemeClr val="tx1"/>
                          </a:solidFill>
                          <a:latin typeface="Consolas" panose="020B0609020204030204" pitchFamily="49" charset="0"/>
                          <a:ea typeface="+mn-ea"/>
                          <a:cs typeface="+mn-cs"/>
                          <a:sym typeface="Arial"/>
                        </a:rPr>
                        <a:t>Finalize</a:t>
                      </a:r>
                      <a:r>
                        <a:rPr lang="en-US" sz="1800" baseline="0" dirty="0" smtClean="0"/>
                        <a:t> method will execute. When a derived class’s </a:t>
                      </a:r>
                      <a:r>
                        <a:rPr lang="en-US" sz="1800" b="0" i="0" u="none" strike="noStrike" cap="none" baseline="0" dirty="0" smtClean="0">
                          <a:solidFill>
                            <a:schemeClr val="tx1"/>
                          </a:solidFill>
                          <a:latin typeface="Consolas" panose="020B0609020204030204" pitchFamily="49" charset="0"/>
                          <a:ea typeface="+mn-ea"/>
                          <a:cs typeface="+mn-cs"/>
                          <a:sym typeface="Arial"/>
                        </a:rPr>
                        <a:t>Finalize</a:t>
                      </a:r>
                      <a:r>
                        <a:rPr lang="en-US" sz="1800" baseline="0" dirty="0" smtClean="0"/>
                        <a:t> method executes, it performs its task, then invokes the base class’s </a:t>
                      </a:r>
                      <a:r>
                        <a:rPr lang="en-US" sz="1800" b="0" i="0" u="none" strike="noStrike" cap="none" baseline="0" dirty="0" smtClean="0">
                          <a:solidFill>
                            <a:schemeClr val="tx1"/>
                          </a:solidFill>
                          <a:latin typeface="Consolas" panose="020B0609020204030204" pitchFamily="49" charset="0"/>
                          <a:ea typeface="+mn-ea"/>
                          <a:cs typeface="+mn-cs"/>
                          <a:sym typeface="Arial"/>
                        </a:rPr>
                        <a:t>Finalize</a:t>
                      </a:r>
                      <a:r>
                        <a:rPr lang="en-US" sz="1800" baseline="0" dirty="0" smtClean="0"/>
                        <a:t> method. In general, you should avoid using </a:t>
                      </a:r>
                      <a:r>
                        <a:rPr lang="en-US" sz="1800" b="0" i="0" u="none" strike="noStrike" cap="none" baseline="0" dirty="0" smtClean="0">
                          <a:solidFill>
                            <a:schemeClr val="tx1"/>
                          </a:solidFill>
                          <a:latin typeface="Consolas" panose="020B0609020204030204" pitchFamily="49" charset="0"/>
                          <a:ea typeface="+mn-ea"/>
                          <a:cs typeface="+mn-cs"/>
                          <a:sym typeface="Arial"/>
                        </a:rPr>
                        <a:t>Finalize</a:t>
                      </a:r>
                      <a:r>
                        <a:rPr lang="en-US" sz="1800" baseline="0" dirty="0" smtClean="0"/>
                        <a:t>.</a:t>
                      </a:r>
                      <a:endParaRPr lang="en-US" sz="18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38963065"/>
                  </a:ext>
                </a:extLst>
              </a:tr>
            </a:tbl>
          </a:graphicData>
        </a:graphic>
      </p:graphicFrame>
    </p:spTree>
    <p:extLst>
      <p:ext uri="{BB962C8B-B14F-4D97-AF65-F5344CB8AC3E}">
        <p14:creationId xmlns:p14="http://schemas.microsoft.com/office/powerpoint/2010/main" val="3628370744"/>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000" dirty="0"/>
              <a:t>Figure 11.12 </a:t>
            </a:r>
            <a:r>
              <a:rPr lang="en-US" sz="3000" dirty="0">
                <a:latin typeface="Consolas" panose="020B0609020204030204" pitchFamily="49" charset="0"/>
              </a:rPr>
              <a:t>object</a:t>
            </a:r>
            <a:r>
              <a:rPr lang="en-US" sz="3000" dirty="0"/>
              <a:t> Methods that are Inherited Directly or Indirectly by All Classes</a:t>
            </a:r>
            <a:r>
              <a:rPr lang="en-US" sz="3000" b="0" dirty="0"/>
              <a:t> </a:t>
            </a:r>
            <a:r>
              <a:rPr lang="en-US" sz="2000" b="0" dirty="0" smtClean="0"/>
              <a:t>(3 </a:t>
            </a:r>
            <a:r>
              <a:rPr lang="en-US" sz="2000" b="0" dirty="0"/>
              <a:t>of 4)</a:t>
            </a:r>
            <a:endParaRPr lang="en-US" dirty="0"/>
          </a:p>
        </p:txBody>
      </p:sp>
      <p:graphicFrame>
        <p:nvGraphicFramePr>
          <p:cNvPr id="5" name="Table 4" descr="A table titled, object methods that are inherited directly or indirectly by all classes. Row 3. Method: get hash code. Description: A hash table data structure relates objects, called keys, to corresponding objects, called values. We discuss hash table in chapter 21. When a value is initially inserted in a hash table, the key’s get hash code method is called. The value returned is used by the hash table to determine the location at which to insert the corresponding value. The key’s hash code is also used by the hash table to locate the key’s corresponding value. Row 4. Method: get type. Description: Every object knows its own type at execution time. Method get type, used in section 12.5, returns an object of class type, name space system that contains information about the object’s type, such as its class name, obtained from type property full name."/>
          <p:cNvGraphicFramePr>
            <a:graphicFrameLocks noGrp="1"/>
          </p:cNvGraphicFramePr>
          <p:nvPr>
            <p:extLst>
              <p:ext uri="{D42A27DB-BD31-4B8C-83A1-F6EECF244321}">
                <p14:modId xmlns:p14="http://schemas.microsoft.com/office/powerpoint/2010/main" val="213575238"/>
              </p:ext>
            </p:extLst>
          </p:nvPr>
        </p:nvGraphicFramePr>
        <p:xfrm>
          <a:off x="457200" y="1837897"/>
          <a:ext cx="8229600" cy="4114800"/>
        </p:xfrm>
        <a:graphic>
          <a:graphicData uri="http://schemas.openxmlformats.org/drawingml/2006/table">
            <a:tbl>
              <a:tblPr firstRow="1" bandRow="1">
                <a:tableStyleId>{2D5ABB26-0587-4C30-8999-92F81FD0307C}</a:tableStyleId>
              </a:tblPr>
              <a:tblGrid>
                <a:gridCol w="1981200">
                  <a:extLst>
                    <a:ext uri="{9D8B030D-6E8A-4147-A177-3AD203B41FA5}">
                      <a16:colId xmlns:a16="http://schemas.microsoft.com/office/drawing/2014/main" val="1462047712"/>
                    </a:ext>
                  </a:extLst>
                </a:gridCol>
                <a:gridCol w="6248400">
                  <a:extLst>
                    <a:ext uri="{9D8B030D-6E8A-4147-A177-3AD203B41FA5}">
                      <a16:colId xmlns:a16="http://schemas.microsoft.com/office/drawing/2014/main" val="1149599401"/>
                    </a:ext>
                  </a:extLst>
                </a:gridCol>
              </a:tblGrid>
              <a:tr h="0">
                <a:tc>
                  <a:txBody>
                    <a:bodyPr/>
                    <a:lstStyle/>
                    <a:p>
                      <a:r>
                        <a:rPr lang="en-US" sz="1800" b="1" i="0" u="none" strike="noStrike" cap="none" baseline="0" dirty="0" smtClean="0">
                          <a:solidFill>
                            <a:schemeClr val="tx1"/>
                          </a:solidFill>
                          <a:latin typeface="+mn-lt"/>
                          <a:ea typeface="+mn-ea"/>
                          <a:cs typeface="+mn-cs"/>
                          <a:sym typeface="Arial"/>
                        </a:rPr>
                        <a:t>Method</a:t>
                      </a:r>
                      <a:endParaRPr lang="en-US" sz="1800" b="1" baseline="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b="1" i="0" u="none" strike="noStrike" cap="none" baseline="0" dirty="0" smtClean="0">
                          <a:solidFill>
                            <a:schemeClr val="tx1"/>
                          </a:solidFill>
                          <a:latin typeface="+mn-lt"/>
                          <a:ea typeface="+mn-ea"/>
                          <a:cs typeface="+mn-cs"/>
                          <a:sym typeface="Arial"/>
                        </a:rPr>
                        <a:t>Description</a:t>
                      </a:r>
                      <a:endParaRPr lang="en-US" sz="1800" b="1" baseline="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40472698"/>
                  </a:ext>
                </a:extLst>
              </a:tr>
              <a:tr h="0">
                <a:tc>
                  <a:txBody>
                    <a:bodyPr/>
                    <a:lstStyle/>
                    <a:p>
                      <a:r>
                        <a:rPr lang="en-US" sz="1800" b="0" i="0" u="none" strike="noStrike" cap="none" baseline="0" dirty="0" smtClean="0">
                          <a:solidFill>
                            <a:schemeClr val="tx1"/>
                          </a:solidFill>
                          <a:latin typeface="Consolas" panose="020B0609020204030204" pitchFamily="49" charset="0"/>
                          <a:ea typeface="+mn-ea"/>
                          <a:cs typeface="+mn-cs"/>
                          <a:sym typeface="Arial"/>
                        </a:rPr>
                        <a:t>GetHashCode</a:t>
                      </a:r>
                      <a:endParaRPr lang="en-US" sz="1800" b="0" i="0" u="none" strike="noStrike" cap="none" baseline="0" dirty="0">
                        <a:solidFill>
                          <a:schemeClr val="tx1"/>
                        </a:solidFill>
                        <a:latin typeface="Consolas" panose="020B0609020204030204" pitchFamily="49" charset="0"/>
                        <a:ea typeface="+mn-ea"/>
                        <a:cs typeface="+mn-cs"/>
                        <a:sym typeface="Arial"/>
                      </a:endParaRPr>
                    </a:p>
                  </a:txBody>
                  <a:tcPr>
                    <a:lnT w="12700" cap="flat" cmpd="sng" algn="ctr">
                      <a:solidFill>
                        <a:schemeClr val="tx1"/>
                      </a:solidFill>
                      <a:prstDash val="solid"/>
                      <a:round/>
                      <a:headEnd type="none" w="med" len="med"/>
                      <a:tailEnd type="none" w="med" len="med"/>
                    </a:lnT>
                  </a:tcPr>
                </a:tc>
                <a:tc>
                  <a:txBody>
                    <a:bodyPr/>
                    <a:lstStyle/>
                    <a:p>
                      <a:r>
                        <a:rPr lang="en-US" sz="1800" baseline="0" dirty="0" smtClean="0"/>
                        <a:t>A hashtable data structure relates objects, called </a:t>
                      </a:r>
                      <a:r>
                        <a:rPr lang="en-US" sz="1800" b="1" baseline="0" dirty="0" smtClean="0"/>
                        <a:t>keys</a:t>
                      </a:r>
                      <a:r>
                        <a:rPr lang="en-US" sz="1800" baseline="0" dirty="0" smtClean="0"/>
                        <a:t>, to corresponding objects, called </a:t>
                      </a:r>
                      <a:r>
                        <a:rPr lang="en-US" sz="1800" b="1" baseline="0" dirty="0" smtClean="0"/>
                        <a:t>values</a:t>
                      </a:r>
                      <a:r>
                        <a:rPr lang="en-US" sz="1800" baseline="0" dirty="0" smtClean="0"/>
                        <a:t>. We discuss </a:t>
                      </a:r>
                      <a:r>
                        <a:rPr lang="en-US" sz="1800" b="0" i="0" u="none" strike="noStrike" cap="none" baseline="0" dirty="0" smtClean="0">
                          <a:solidFill>
                            <a:schemeClr val="tx1"/>
                          </a:solidFill>
                          <a:latin typeface="Consolas" panose="020B0609020204030204" pitchFamily="49" charset="0"/>
                          <a:ea typeface="+mn-ea"/>
                          <a:cs typeface="+mn-cs"/>
                          <a:sym typeface="Arial"/>
                        </a:rPr>
                        <a:t>Hashtable</a:t>
                      </a:r>
                      <a:r>
                        <a:rPr lang="en-US" sz="1800" baseline="0" dirty="0" smtClean="0"/>
                        <a:t> in Chapter 21. When a value is initially inserted in a hashtable, the key’s </a:t>
                      </a:r>
                      <a:r>
                        <a:rPr lang="en-US" sz="1800" b="0" i="0" u="none" strike="noStrike" cap="none" baseline="0" dirty="0" smtClean="0">
                          <a:solidFill>
                            <a:schemeClr val="tx1"/>
                          </a:solidFill>
                          <a:latin typeface="Consolas" panose="020B0609020204030204" pitchFamily="49" charset="0"/>
                          <a:ea typeface="+mn-ea"/>
                          <a:cs typeface="+mn-cs"/>
                          <a:sym typeface="Arial"/>
                        </a:rPr>
                        <a:t>GetHashCode</a:t>
                      </a:r>
                      <a:r>
                        <a:rPr lang="en-US" sz="1800" baseline="0" dirty="0" smtClean="0"/>
                        <a:t> method is called. The value returned is used by the hashtable to determine the location at which to insert the corresponding value. The key’s hashcode is also used by the hashtable to locate the key’s corresponding value.</a:t>
                      </a:r>
                      <a:endParaRPr lang="en-US" sz="1800" baseline="0" dirty="0"/>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572584672"/>
                  </a:ext>
                </a:extLst>
              </a:tr>
              <a:tr h="0">
                <a:tc>
                  <a:txBody>
                    <a:bodyPr/>
                    <a:lstStyle/>
                    <a:p>
                      <a:r>
                        <a:rPr lang="en-US" sz="1800" b="0" i="0" u="none" strike="noStrike" cap="none" baseline="0" dirty="0" smtClean="0">
                          <a:solidFill>
                            <a:schemeClr val="tx1"/>
                          </a:solidFill>
                          <a:latin typeface="Consolas" panose="020B0609020204030204" pitchFamily="49" charset="0"/>
                          <a:ea typeface="+mn-ea"/>
                          <a:cs typeface="+mn-cs"/>
                          <a:sym typeface="Arial"/>
                        </a:rPr>
                        <a:t>GetType</a:t>
                      </a:r>
                      <a:endParaRPr lang="en-US" sz="1800" b="0" i="0" u="none" strike="noStrike" cap="none" baseline="0" dirty="0">
                        <a:solidFill>
                          <a:schemeClr val="tx1"/>
                        </a:solidFill>
                        <a:latin typeface="Consolas" panose="020B0609020204030204" pitchFamily="49" charset="0"/>
                        <a:ea typeface="+mn-ea"/>
                        <a:cs typeface="+mn-cs"/>
                        <a:sym typeface="Arial"/>
                      </a:endParaRPr>
                    </a:p>
                  </a:txBody>
                  <a:tcPr>
                    <a:lnB w="12700" cap="flat" cmpd="sng" algn="ctr">
                      <a:solidFill>
                        <a:schemeClr val="tx1"/>
                      </a:solidFill>
                      <a:prstDash val="solid"/>
                      <a:round/>
                      <a:headEnd type="none" w="med" len="med"/>
                      <a:tailEnd type="none" w="med" len="med"/>
                    </a:lnB>
                  </a:tcPr>
                </a:tc>
                <a:tc>
                  <a:txBody>
                    <a:bodyPr/>
                    <a:lstStyle/>
                    <a:p>
                      <a:r>
                        <a:rPr lang="en-US" sz="1800" baseline="0" dirty="0" smtClean="0"/>
                        <a:t>Every object knows its own type at execution time. Method </a:t>
                      </a:r>
                      <a:r>
                        <a:rPr lang="en-US" sz="1800" b="0" i="0" u="none" strike="noStrike" cap="none" baseline="0" dirty="0" smtClean="0">
                          <a:solidFill>
                            <a:schemeClr val="tx1"/>
                          </a:solidFill>
                          <a:latin typeface="Consolas" panose="020B0609020204030204" pitchFamily="49" charset="0"/>
                          <a:ea typeface="+mn-ea"/>
                          <a:cs typeface="+mn-cs"/>
                          <a:sym typeface="Arial"/>
                        </a:rPr>
                        <a:t>GetType</a:t>
                      </a:r>
                      <a:r>
                        <a:rPr lang="en-US" sz="1800" baseline="0" dirty="0" smtClean="0"/>
                        <a:t> (used in Section 12.5) returns an object of class </a:t>
                      </a:r>
                      <a:r>
                        <a:rPr lang="en-US" sz="1800" b="0" i="0" u="none" strike="noStrike" cap="none" baseline="0" dirty="0" smtClean="0">
                          <a:solidFill>
                            <a:schemeClr val="tx1"/>
                          </a:solidFill>
                          <a:latin typeface="Consolas" panose="020B0609020204030204" pitchFamily="49" charset="0"/>
                          <a:ea typeface="+mn-ea"/>
                          <a:cs typeface="+mn-cs"/>
                          <a:sym typeface="Arial"/>
                        </a:rPr>
                        <a:t>Type</a:t>
                      </a:r>
                      <a:r>
                        <a:rPr lang="en-US" sz="1800" baseline="0" dirty="0" smtClean="0"/>
                        <a:t> (namespace </a:t>
                      </a:r>
                      <a:r>
                        <a:rPr lang="en-US" sz="1800" b="0" i="0" u="none" strike="noStrike" cap="none" baseline="0" dirty="0" smtClean="0">
                          <a:solidFill>
                            <a:schemeClr val="tx1"/>
                          </a:solidFill>
                          <a:latin typeface="Consolas" panose="020B0609020204030204" pitchFamily="49" charset="0"/>
                          <a:ea typeface="+mn-ea"/>
                          <a:cs typeface="+mn-cs"/>
                          <a:sym typeface="Arial"/>
                        </a:rPr>
                        <a:t>System</a:t>
                      </a:r>
                      <a:r>
                        <a:rPr lang="en-US" sz="1800" baseline="0" dirty="0" smtClean="0"/>
                        <a:t>) that contains information about the object’s type, such as its class name (obtained from </a:t>
                      </a:r>
                      <a:r>
                        <a:rPr lang="en-US" sz="1800" b="0" i="0" u="none" strike="noStrike" cap="none" baseline="0" dirty="0" smtClean="0">
                          <a:solidFill>
                            <a:schemeClr val="tx1"/>
                          </a:solidFill>
                          <a:latin typeface="Consolas" panose="020B0609020204030204" pitchFamily="49" charset="0"/>
                          <a:ea typeface="+mn-ea"/>
                          <a:cs typeface="+mn-cs"/>
                          <a:sym typeface="Arial"/>
                        </a:rPr>
                        <a:t>Type</a:t>
                      </a:r>
                      <a:r>
                        <a:rPr lang="en-US" sz="1800" baseline="0" dirty="0" smtClean="0"/>
                        <a:t> property </a:t>
                      </a:r>
                      <a:r>
                        <a:rPr lang="en-US" sz="1800" b="0" i="0" u="none" strike="noStrike" cap="none" baseline="0" dirty="0" smtClean="0">
                          <a:solidFill>
                            <a:schemeClr val="tx1"/>
                          </a:solidFill>
                          <a:latin typeface="Consolas" panose="020B0609020204030204" pitchFamily="49" charset="0"/>
                          <a:ea typeface="+mn-ea"/>
                          <a:cs typeface="+mn-cs"/>
                          <a:sym typeface="Arial"/>
                        </a:rPr>
                        <a:t>FullName</a:t>
                      </a:r>
                      <a:r>
                        <a:rPr lang="en-US" sz="1800" baseline="0" dirty="0" smtClean="0"/>
                        <a:t>).</a:t>
                      </a:r>
                      <a:endParaRPr lang="en-US" sz="1800" baseline="0" dirty="0"/>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6387214"/>
                  </a:ext>
                </a:extLst>
              </a:tr>
            </a:tbl>
          </a:graphicData>
        </a:graphic>
      </p:graphicFrame>
    </p:spTree>
    <p:extLst>
      <p:ext uri="{BB962C8B-B14F-4D97-AF65-F5344CB8AC3E}">
        <p14:creationId xmlns:p14="http://schemas.microsoft.com/office/powerpoint/2010/main" val="1502960978"/>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000" dirty="0"/>
              <a:t>Figure 11.12 </a:t>
            </a:r>
            <a:r>
              <a:rPr lang="en-US" sz="3000" dirty="0">
                <a:latin typeface="Consolas" panose="020B0609020204030204" pitchFamily="49" charset="0"/>
              </a:rPr>
              <a:t>object</a:t>
            </a:r>
            <a:r>
              <a:rPr lang="en-US" sz="3000" dirty="0"/>
              <a:t> Methods that are Inherited Directly or Indirectly by All Classes</a:t>
            </a:r>
            <a:r>
              <a:rPr lang="en-US" sz="3000" b="0" dirty="0"/>
              <a:t> </a:t>
            </a:r>
            <a:r>
              <a:rPr lang="en-US" sz="2000" b="0" dirty="0" smtClean="0"/>
              <a:t>(4 </a:t>
            </a:r>
            <a:r>
              <a:rPr lang="en-US" sz="2000" b="0" dirty="0"/>
              <a:t>of 4)</a:t>
            </a:r>
            <a:endParaRPr lang="en-US" dirty="0"/>
          </a:p>
        </p:txBody>
      </p:sp>
      <p:graphicFrame>
        <p:nvGraphicFramePr>
          <p:cNvPr id="4" name="Table 3" descr="A table titled, object methods that are inherited directly or indirectly by all classes. Row 5. Method: member wise clone. Description: This protected method, which takes no arguments and returns an object reference, makes a copy of the object on which it’s called. The implementation of this method performs a shallow copy—instance-variable values in one object are copied into another object of the same type. For reference types, only the references are copied. Row 6. Method: reference equals. Description: This static method receives two object references and returns true if they’re the same instance or if they’re null references. Otherwise, it returns false. Row 7. Method: to string. Description: This method, introduced in section 7.4, returns a string representation of the current object. The default implementation of this method returns the name space followed by a dot and the class name of the object’s class."/>
          <p:cNvGraphicFramePr>
            <a:graphicFrameLocks noGrp="1"/>
          </p:cNvGraphicFramePr>
          <p:nvPr>
            <p:extLst>
              <p:ext uri="{D42A27DB-BD31-4B8C-83A1-F6EECF244321}">
                <p14:modId xmlns:p14="http://schemas.microsoft.com/office/powerpoint/2010/main" val="3453392375"/>
              </p:ext>
            </p:extLst>
          </p:nvPr>
        </p:nvGraphicFramePr>
        <p:xfrm>
          <a:off x="457199" y="1707339"/>
          <a:ext cx="8229601" cy="4480560"/>
        </p:xfrm>
        <a:graphic>
          <a:graphicData uri="http://schemas.openxmlformats.org/drawingml/2006/table">
            <a:tbl>
              <a:tblPr firstRow="1" bandRow="1">
                <a:tableStyleId>{2D5ABB26-0587-4C30-8999-92F81FD0307C}</a:tableStyleId>
              </a:tblPr>
              <a:tblGrid>
                <a:gridCol w="2198915">
                  <a:extLst>
                    <a:ext uri="{9D8B030D-6E8A-4147-A177-3AD203B41FA5}">
                      <a16:colId xmlns:a16="http://schemas.microsoft.com/office/drawing/2014/main" val="763460763"/>
                    </a:ext>
                  </a:extLst>
                </a:gridCol>
                <a:gridCol w="6030686">
                  <a:extLst>
                    <a:ext uri="{9D8B030D-6E8A-4147-A177-3AD203B41FA5}">
                      <a16:colId xmlns:a16="http://schemas.microsoft.com/office/drawing/2014/main" val="632774613"/>
                    </a:ext>
                  </a:extLst>
                </a:gridCol>
              </a:tblGrid>
              <a:tr h="177770">
                <a:tc>
                  <a:txBody>
                    <a:bodyPr/>
                    <a:lstStyle/>
                    <a:p>
                      <a:r>
                        <a:rPr lang="en-US" sz="1800" b="1" i="0" u="none" strike="noStrike" cap="none" baseline="0" dirty="0" smtClean="0">
                          <a:solidFill>
                            <a:schemeClr val="tx1"/>
                          </a:solidFill>
                          <a:latin typeface="+mn-lt"/>
                          <a:ea typeface="+mn-ea"/>
                          <a:cs typeface="+mn-cs"/>
                          <a:sym typeface="Arial"/>
                        </a:rPr>
                        <a:t>Method</a:t>
                      </a:r>
                      <a:endParaRPr lang="en-US" sz="1800" b="1"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b="1" i="0" u="none" strike="noStrike" cap="none" baseline="0" dirty="0" smtClean="0">
                          <a:solidFill>
                            <a:schemeClr val="tx1"/>
                          </a:solidFill>
                          <a:latin typeface="+mn-lt"/>
                          <a:ea typeface="+mn-ea"/>
                          <a:cs typeface="+mn-cs"/>
                          <a:sym typeface="Arial"/>
                        </a:rPr>
                        <a:t>Description</a:t>
                      </a:r>
                      <a:endParaRPr lang="en-US" sz="1800" b="1"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0559797"/>
                  </a:ext>
                </a:extLst>
              </a:tr>
              <a:tr h="977735">
                <a:tc>
                  <a:txBody>
                    <a:bodyPr/>
                    <a:lstStyle/>
                    <a:p>
                      <a:r>
                        <a:rPr lang="en-US" sz="1800" b="0" i="0" u="none" strike="noStrike" cap="none" baseline="0" dirty="0" smtClean="0">
                          <a:solidFill>
                            <a:schemeClr val="tx1"/>
                          </a:solidFill>
                          <a:latin typeface="Consolas" panose="020B0609020204030204" pitchFamily="49" charset="0"/>
                          <a:ea typeface="+mn-ea"/>
                          <a:cs typeface="+mn-cs"/>
                          <a:sym typeface="Arial"/>
                        </a:rPr>
                        <a:t>MemberwiseClone</a:t>
                      </a:r>
                      <a:endParaRPr lang="en-US" sz="1800" b="0" i="0" u="none" strike="noStrike" cap="none" baseline="0" dirty="0">
                        <a:solidFill>
                          <a:schemeClr val="tx1"/>
                        </a:solidFill>
                        <a:latin typeface="Consolas" panose="020B0609020204030204" pitchFamily="49" charset="0"/>
                        <a:ea typeface="+mn-ea"/>
                        <a:cs typeface="+mn-cs"/>
                        <a:sym typeface="Aria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baseline="0" dirty="0" smtClean="0"/>
                        <a:t>This </a:t>
                      </a:r>
                      <a:r>
                        <a:rPr lang="en-US" sz="1800" b="0" i="0" u="none" strike="noStrike" cap="none" baseline="0" dirty="0" smtClean="0">
                          <a:solidFill>
                            <a:schemeClr val="tx1"/>
                          </a:solidFill>
                          <a:latin typeface="Consolas" panose="020B0609020204030204" pitchFamily="49" charset="0"/>
                          <a:ea typeface="+mn-ea"/>
                          <a:cs typeface="+mn-cs"/>
                          <a:sym typeface="Arial"/>
                        </a:rPr>
                        <a:t>protected</a:t>
                      </a:r>
                      <a:r>
                        <a:rPr lang="en-US" sz="1800" baseline="0" dirty="0" smtClean="0"/>
                        <a:t> method, which takes no arguments and returns an </a:t>
                      </a:r>
                      <a:r>
                        <a:rPr lang="en-US" sz="1800" b="0" i="0" u="none" strike="noStrike" cap="none" baseline="0" dirty="0" smtClean="0">
                          <a:solidFill>
                            <a:schemeClr val="tx1"/>
                          </a:solidFill>
                          <a:latin typeface="Consolas" panose="020B0609020204030204" pitchFamily="49" charset="0"/>
                          <a:ea typeface="+mn-ea"/>
                          <a:cs typeface="+mn-cs"/>
                          <a:sym typeface="Arial"/>
                        </a:rPr>
                        <a:t>object</a:t>
                      </a:r>
                      <a:r>
                        <a:rPr lang="en-US" sz="1800" baseline="0" dirty="0" smtClean="0"/>
                        <a:t> reference, makes a copy of the object on which it’s called. The implementation of this method performs a </a:t>
                      </a:r>
                      <a:r>
                        <a:rPr lang="en-US" sz="1800" b="1" baseline="0" dirty="0" smtClean="0"/>
                        <a:t>shallow copy</a:t>
                      </a:r>
                      <a:r>
                        <a:rPr lang="en-US" sz="1800" baseline="0" dirty="0" smtClean="0"/>
                        <a:t>—instance-variable values in one object are copied into another object of the same type. For reference types, only the references are copied.</a:t>
                      </a:r>
                      <a:endParaRPr lang="en-US" sz="18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31120633"/>
                  </a:ext>
                </a:extLst>
              </a:tr>
              <a:tr h="444425">
                <a:tc>
                  <a:txBody>
                    <a:bodyPr/>
                    <a:lstStyle/>
                    <a:p>
                      <a:r>
                        <a:rPr lang="en-US" sz="1800" b="0" i="0" u="none" strike="noStrike" cap="none" baseline="0" dirty="0" smtClean="0">
                          <a:solidFill>
                            <a:schemeClr val="tx1"/>
                          </a:solidFill>
                          <a:latin typeface="Consolas" panose="020B0609020204030204" pitchFamily="49" charset="0"/>
                          <a:ea typeface="+mn-ea"/>
                          <a:cs typeface="+mn-cs"/>
                          <a:sym typeface="Arial"/>
                        </a:rPr>
                        <a:t>ReferenceEquals</a:t>
                      </a:r>
                      <a:endParaRPr lang="en-US" sz="1800" b="0" i="0" u="none" strike="noStrike" cap="none" baseline="0" dirty="0">
                        <a:solidFill>
                          <a:schemeClr val="tx1"/>
                        </a:solidFill>
                        <a:latin typeface="Consolas" panose="020B0609020204030204" pitchFamily="49" charset="0"/>
                        <a:ea typeface="+mn-ea"/>
                        <a:cs typeface="+mn-cs"/>
                        <a:sym typeface="Aria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baseline="0" dirty="0" smtClean="0"/>
                        <a:t>This </a:t>
                      </a:r>
                      <a:r>
                        <a:rPr lang="en-US" sz="1800" b="0" i="0" u="none" strike="noStrike" cap="none" baseline="0" dirty="0" smtClean="0">
                          <a:solidFill>
                            <a:schemeClr val="tx1"/>
                          </a:solidFill>
                          <a:latin typeface="Consolas" panose="020B0609020204030204" pitchFamily="49" charset="0"/>
                          <a:ea typeface="+mn-ea"/>
                          <a:cs typeface="+mn-cs"/>
                          <a:sym typeface="Arial"/>
                        </a:rPr>
                        <a:t>static</a:t>
                      </a:r>
                      <a:r>
                        <a:rPr lang="en-US" sz="1800" baseline="0" dirty="0" smtClean="0"/>
                        <a:t> method receives two </a:t>
                      </a:r>
                      <a:r>
                        <a:rPr lang="en-US" sz="1800" b="0" i="0" u="none" strike="noStrike" cap="none" baseline="0" dirty="0" smtClean="0">
                          <a:solidFill>
                            <a:schemeClr val="tx1"/>
                          </a:solidFill>
                          <a:latin typeface="Consolas" panose="020B0609020204030204" pitchFamily="49" charset="0"/>
                          <a:ea typeface="+mn-ea"/>
                          <a:cs typeface="+mn-cs"/>
                          <a:sym typeface="Arial"/>
                        </a:rPr>
                        <a:t>object</a:t>
                      </a:r>
                      <a:r>
                        <a:rPr lang="en-US" sz="1800" baseline="0" dirty="0" smtClean="0"/>
                        <a:t> references and returns </a:t>
                      </a:r>
                      <a:r>
                        <a:rPr lang="en-US" sz="1800" b="0" i="0" u="none" strike="noStrike" cap="none" baseline="0" dirty="0" smtClean="0">
                          <a:solidFill>
                            <a:schemeClr val="tx1"/>
                          </a:solidFill>
                          <a:latin typeface="Consolas" panose="020B0609020204030204" pitchFamily="49" charset="0"/>
                          <a:ea typeface="+mn-ea"/>
                          <a:cs typeface="+mn-cs"/>
                          <a:sym typeface="Arial"/>
                        </a:rPr>
                        <a:t>true</a:t>
                      </a:r>
                      <a:r>
                        <a:rPr lang="en-US" sz="1800" baseline="0" dirty="0" smtClean="0"/>
                        <a:t> if they’re the same instance or if they’re </a:t>
                      </a:r>
                      <a:r>
                        <a:rPr lang="en-US" sz="1800" b="0" i="0" u="none" strike="noStrike" cap="none" baseline="0" dirty="0" smtClean="0">
                          <a:solidFill>
                            <a:schemeClr val="tx1"/>
                          </a:solidFill>
                          <a:latin typeface="Consolas" panose="020B0609020204030204" pitchFamily="49" charset="0"/>
                          <a:ea typeface="+mn-ea"/>
                          <a:cs typeface="+mn-cs"/>
                          <a:sym typeface="Arial"/>
                        </a:rPr>
                        <a:t>null</a:t>
                      </a:r>
                      <a:r>
                        <a:rPr lang="en-US" sz="1800" baseline="0" dirty="0" smtClean="0"/>
                        <a:t> references. Otherwise, it returns </a:t>
                      </a:r>
                      <a:r>
                        <a:rPr lang="en-US" sz="1800" b="0" i="0" u="none" strike="noStrike" cap="none" baseline="0" dirty="0" smtClean="0">
                          <a:solidFill>
                            <a:schemeClr val="tx1"/>
                          </a:solidFill>
                          <a:latin typeface="Consolas" panose="020B0609020204030204" pitchFamily="49" charset="0"/>
                          <a:ea typeface="+mn-ea"/>
                          <a:cs typeface="+mn-cs"/>
                          <a:sym typeface="Arial"/>
                        </a:rPr>
                        <a:t>false</a:t>
                      </a:r>
                      <a:r>
                        <a:rPr lang="en-US" sz="1800" baseline="0" dirty="0" smtClean="0"/>
                        <a:t>.</a:t>
                      </a:r>
                      <a:endParaRPr lang="en-US" sz="18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34459168"/>
                  </a:ext>
                </a:extLst>
              </a:tr>
              <a:tr h="711080">
                <a:tc>
                  <a:txBody>
                    <a:bodyPr/>
                    <a:lstStyle/>
                    <a:p>
                      <a:r>
                        <a:rPr lang="en-US" sz="1800" b="0" i="0" u="none" strike="noStrike" cap="none" baseline="0" dirty="0" smtClean="0">
                          <a:solidFill>
                            <a:schemeClr val="tx1"/>
                          </a:solidFill>
                          <a:latin typeface="Consolas" panose="020B0609020204030204" pitchFamily="49" charset="0"/>
                          <a:ea typeface="+mn-ea"/>
                          <a:cs typeface="+mn-cs"/>
                          <a:sym typeface="Arial"/>
                        </a:rPr>
                        <a:t>ToString</a:t>
                      </a:r>
                      <a:endParaRPr lang="en-US" sz="1800" b="0" i="0" u="none" strike="noStrike" cap="none" baseline="0" dirty="0">
                        <a:solidFill>
                          <a:schemeClr val="tx1"/>
                        </a:solidFill>
                        <a:latin typeface="Consolas" panose="020B0609020204030204" pitchFamily="49" charset="0"/>
                        <a:ea typeface="+mn-ea"/>
                        <a:cs typeface="+mn-cs"/>
                        <a:sym typeface="Aria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baseline="0" dirty="0" smtClean="0"/>
                        <a:t>This method (introduced in Section 7.4) returns a </a:t>
                      </a:r>
                      <a:r>
                        <a:rPr lang="en-US" sz="1800" b="0" i="0" u="none" strike="noStrike" cap="none" baseline="0" dirty="0" smtClean="0">
                          <a:solidFill>
                            <a:schemeClr val="tx1"/>
                          </a:solidFill>
                          <a:latin typeface="Consolas" panose="020B0609020204030204" pitchFamily="49" charset="0"/>
                          <a:ea typeface="+mn-ea"/>
                          <a:cs typeface="+mn-cs"/>
                          <a:sym typeface="Arial"/>
                        </a:rPr>
                        <a:t>string</a:t>
                      </a:r>
                      <a:r>
                        <a:rPr lang="en-US" sz="1800" baseline="0" dirty="0" smtClean="0"/>
                        <a:t> representation of the current object. The default implementation of this method returns the namespace followed by a dot and the class name of the object’s class.</a:t>
                      </a:r>
                      <a:endParaRPr lang="en-US" sz="18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44987237"/>
                  </a:ext>
                </a:extLst>
              </a:tr>
            </a:tbl>
          </a:graphicData>
        </a:graphic>
      </p:graphicFrame>
    </p:spTree>
    <p:extLst>
      <p:ext uri="{BB962C8B-B14F-4D97-AF65-F5344CB8AC3E}">
        <p14:creationId xmlns:p14="http://schemas.microsoft.com/office/powerpoint/2010/main" val="3609871165"/>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lt2"/>
                </a:solidFill>
              </a:rPr>
              <a:t>Copyright</a:t>
            </a:r>
            <a:endParaRPr lang="en-US" dirty="0"/>
          </a:p>
        </p:txBody>
      </p:sp>
      <p:pic>
        <p:nvPicPr>
          <p:cNvPr id="4" name="Picture 2" descr="This work is protected by United States copyright laws and is provided solely for the use of instructors in teaching their courses and assessing student learning. Dissemination or sale of any part of this work (including on the world wide web) will destroy the integrity of the work and is not permitted. The work and materials from it should never be made available to students except by instructors using the accompanying text in their classes. All recipients of this work are expected to abide by these restrictions and to honor the intended pedagogical purposes and the needs of other instructors who rely on these materials."/>
          <p:cNvPicPr>
            <a:picLocks noChangeAspect="1" noChangeArrowheads="1"/>
          </p:cNvPicPr>
          <p:nvPr/>
        </p:nvPicPr>
        <p:blipFill>
          <a:blip r:embed="rId2"/>
          <a:srcRect/>
          <a:stretch>
            <a:fillRect/>
          </a:stretch>
        </p:blipFill>
        <p:spPr bwMode="auto">
          <a:xfrm>
            <a:off x="860425" y="2310096"/>
            <a:ext cx="7423150" cy="2438400"/>
          </a:xfrm>
          <a:prstGeom prst="rect">
            <a:avLst/>
          </a:prstGeom>
          <a:noFill/>
          <a:ln w="9525">
            <a:noFill/>
            <a:miter lim="800000"/>
            <a:headEnd/>
            <a:tailEnd/>
          </a:ln>
        </p:spPr>
      </p:pic>
    </p:spTree>
    <p:extLst>
      <p:ext uri="{BB962C8B-B14F-4D97-AF65-F5344CB8AC3E}">
        <p14:creationId xmlns:p14="http://schemas.microsoft.com/office/powerpoint/2010/main" val="72702367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Figure 11.1 Inheritance Examples</a:t>
            </a:r>
            <a:endParaRPr lang="en-US" dirty="0"/>
          </a:p>
        </p:txBody>
      </p:sp>
      <p:graphicFrame>
        <p:nvGraphicFramePr>
          <p:cNvPr id="7" name="Table 6" descr="A table titled, inheritance examples. The table has 6 rows and 2 columns. The columns have the following headings from left to right: base class; derived classes. The row entries are as follows. Row 1. Base class: student. Derived classes: graduate student, under graduate student. Row 2. Base class: shape. Derived classes: circle, triangle, rectangle. Row 3. Base class: loan. Derived classes: car loan, home improvement loan, mortgage loan. Row 4. Base class: employee. Derived classes: faculty, staff, hourly worker, commission worker. Row 5. Base class: space object. Derived classes: star, moon, planet, flying saucer. Row 6. Base class: bank account. Derived classes, checking account, savings account."/>
          <p:cNvGraphicFramePr>
            <a:graphicFrameLocks noGrp="1"/>
          </p:cNvGraphicFramePr>
          <p:nvPr>
            <p:extLst>
              <p:ext uri="{D42A27DB-BD31-4B8C-83A1-F6EECF244321}">
                <p14:modId xmlns:p14="http://schemas.microsoft.com/office/powerpoint/2010/main" val="1693609300"/>
              </p:ext>
            </p:extLst>
          </p:nvPr>
        </p:nvGraphicFramePr>
        <p:xfrm>
          <a:off x="457200" y="1945640"/>
          <a:ext cx="8229600" cy="2595880"/>
        </p:xfrm>
        <a:graphic>
          <a:graphicData uri="http://schemas.openxmlformats.org/drawingml/2006/table">
            <a:tbl>
              <a:tblPr firstRow="1" bandRow="1">
                <a:tableStyleId>{2D5ABB26-0587-4C30-8999-92F81FD0307C}</a:tableStyleId>
              </a:tblPr>
              <a:tblGrid>
                <a:gridCol w="2205874">
                  <a:extLst>
                    <a:ext uri="{9D8B030D-6E8A-4147-A177-3AD203B41FA5}">
                      <a16:colId xmlns:a16="http://schemas.microsoft.com/office/drawing/2014/main" val="656382269"/>
                    </a:ext>
                  </a:extLst>
                </a:gridCol>
                <a:gridCol w="6023726">
                  <a:extLst>
                    <a:ext uri="{9D8B030D-6E8A-4147-A177-3AD203B41FA5}">
                      <a16:colId xmlns:a16="http://schemas.microsoft.com/office/drawing/2014/main" val="3338033394"/>
                    </a:ext>
                  </a:extLst>
                </a:gridCol>
              </a:tblGrid>
              <a:tr h="370840">
                <a:tc>
                  <a:txBody>
                    <a:bodyPr/>
                    <a:lstStyle/>
                    <a:p>
                      <a:r>
                        <a:rPr lang="en-US" sz="1800" b="1" i="0" u="none" strike="noStrike" cap="none" baseline="0" dirty="0" smtClean="0">
                          <a:solidFill>
                            <a:schemeClr val="tx1"/>
                          </a:solidFill>
                          <a:latin typeface="+mn-lt"/>
                          <a:ea typeface="+mn-ea"/>
                          <a:cs typeface="+mn-cs"/>
                          <a:sym typeface="Arial"/>
                        </a:rPr>
                        <a:t>Base class</a:t>
                      </a:r>
                      <a:endParaRPr lang="en-US" sz="1800" b="1"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b="1" i="0" u="none" strike="noStrike" cap="none" baseline="0" dirty="0" smtClean="0">
                          <a:solidFill>
                            <a:schemeClr val="tx1"/>
                          </a:solidFill>
                          <a:latin typeface="+mn-lt"/>
                          <a:ea typeface="+mn-ea"/>
                          <a:cs typeface="+mn-cs"/>
                          <a:sym typeface="Arial"/>
                        </a:rPr>
                        <a:t>Derived classes</a:t>
                      </a:r>
                      <a:endParaRPr lang="en-US" sz="1800" b="1"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30698746"/>
                  </a:ext>
                </a:extLst>
              </a:tr>
              <a:tr h="370840">
                <a:tc>
                  <a:txBody>
                    <a:bodyPr/>
                    <a:lstStyle/>
                    <a:p>
                      <a:r>
                        <a:rPr lang="en-US" sz="1800" b="0" i="0" u="none" strike="noStrike" cap="none" baseline="0" dirty="0" smtClean="0">
                          <a:solidFill>
                            <a:schemeClr val="tx1"/>
                          </a:solidFill>
                          <a:latin typeface="Consolas" panose="020B0609020204030204" pitchFamily="49" charset="0"/>
                          <a:ea typeface="+mn-ea"/>
                          <a:cs typeface="+mn-cs"/>
                          <a:sym typeface="Arial"/>
                        </a:rPr>
                        <a:t>Student</a:t>
                      </a:r>
                      <a:endParaRPr lang="en-US" sz="1800" b="0" baseline="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b="0" i="0" u="none" strike="noStrike" cap="none" baseline="0" dirty="0" smtClean="0">
                          <a:solidFill>
                            <a:schemeClr val="tx1"/>
                          </a:solidFill>
                          <a:latin typeface="Consolas" panose="020B0609020204030204" pitchFamily="49" charset="0"/>
                          <a:ea typeface="+mn-ea"/>
                          <a:cs typeface="+mn-cs"/>
                          <a:sym typeface="Arial"/>
                        </a:rPr>
                        <a:t>GraduateStudent, UndergraduateStudent</a:t>
                      </a:r>
                      <a:endParaRPr lang="en-US" sz="1800" b="0" i="0" u="none" strike="noStrike" cap="none" baseline="0" dirty="0">
                        <a:solidFill>
                          <a:schemeClr val="tx1"/>
                        </a:solidFill>
                        <a:latin typeface="Consolas" panose="020B0609020204030204" pitchFamily="49" charset="0"/>
                        <a:ea typeface="+mn-ea"/>
                        <a:cs typeface="+mn-cs"/>
                        <a:sym typeface="Aria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78646368"/>
                  </a:ext>
                </a:extLst>
              </a:tr>
              <a:tr h="370840">
                <a:tc>
                  <a:txBody>
                    <a:bodyPr/>
                    <a:lstStyle/>
                    <a:p>
                      <a:r>
                        <a:rPr lang="en-US" sz="1800" b="0" i="0" u="none" strike="noStrike" cap="none" baseline="0" dirty="0" smtClean="0">
                          <a:solidFill>
                            <a:schemeClr val="tx1"/>
                          </a:solidFill>
                          <a:latin typeface="Consolas" panose="020B0609020204030204" pitchFamily="49" charset="0"/>
                          <a:ea typeface="+mn-ea"/>
                          <a:cs typeface="+mn-cs"/>
                          <a:sym typeface="Arial"/>
                        </a:rPr>
                        <a:t>Shape</a:t>
                      </a:r>
                      <a:endParaRPr lang="en-US" sz="1800" b="0" i="0" u="none" strike="noStrike" cap="none" baseline="0" dirty="0">
                        <a:solidFill>
                          <a:schemeClr val="tx1"/>
                        </a:solidFill>
                        <a:latin typeface="Consolas" panose="020B0609020204030204" pitchFamily="49" charset="0"/>
                        <a:ea typeface="+mn-ea"/>
                        <a:cs typeface="+mn-cs"/>
                        <a:sym typeface="Aria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b="0" i="0" u="none" strike="noStrike" cap="none" baseline="0" dirty="0" smtClean="0">
                          <a:solidFill>
                            <a:schemeClr val="tx1"/>
                          </a:solidFill>
                          <a:latin typeface="Consolas" panose="020B0609020204030204" pitchFamily="49" charset="0"/>
                          <a:ea typeface="+mn-ea"/>
                          <a:cs typeface="+mn-cs"/>
                          <a:sym typeface="Arial"/>
                        </a:rPr>
                        <a:t>Circle, Triangle, Rectangle</a:t>
                      </a:r>
                      <a:endParaRPr lang="en-US" sz="1800" b="0" i="0" u="none" strike="noStrike" cap="none" baseline="0" dirty="0">
                        <a:solidFill>
                          <a:schemeClr val="tx1"/>
                        </a:solidFill>
                        <a:latin typeface="Consolas" panose="020B0609020204030204" pitchFamily="49" charset="0"/>
                        <a:ea typeface="+mn-ea"/>
                        <a:cs typeface="+mn-cs"/>
                        <a:sym typeface="Aria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25292676"/>
                  </a:ext>
                </a:extLst>
              </a:tr>
              <a:tr h="370840">
                <a:tc>
                  <a:txBody>
                    <a:bodyPr/>
                    <a:lstStyle/>
                    <a:p>
                      <a:r>
                        <a:rPr lang="en-US" sz="1800" b="0" i="0" u="none" strike="noStrike" cap="none" baseline="0" dirty="0" smtClean="0">
                          <a:solidFill>
                            <a:schemeClr val="tx1"/>
                          </a:solidFill>
                          <a:latin typeface="Consolas" panose="020B0609020204030204" pitchFamily="49" charset="0"/>
                          <a:ea typeface="+mn-ea"/>
                          <a:cs typeface="+mn-cs"/>
                          <a:sym typeface="Arial"/>
                        </a:rPr>
                        <a:t>Loan</a:t>
                      </a:r>
                      <a:endParaRPr lang="en-US" sz="1800" b="0" i="0" u="none" strike="noStrike" cap="none" baseline="0" dirty="0">
                        <a:solidFill>
                          <a:schemeClr val="tx1"/>
                        </a:solidFill>
                        <a:latin typeface="Consolas" panose="020B0609020204030204" pitchFamily="49" charset="0"/>
                        <a:ea typeface="+mn-ea"/>
                        <a:cs typeface="+mn-cs"/>
                        <a:sym typeface="Aria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b="0" i="0" u="none" strike="noStrike" cap="none" baseline="0" dirty="0" smtClean="0">
                          <a:solidFill>
                            <a:schemeClr val="tx1"/>
                          </a:solidFill>
                          <a:latin typeface="Consolas" panose="020B0609020204030204" pitchFamily="49" charset="0"/>
                          <a:ea typeface="+mn-ea"/>
                          <a:cs typeface="+mn-cs"/>
                          <a:sym typeface="Arial"/>
                        </a:rPr>
                        <a:t>CarLoan, HomeImprovementLoan, MortgageLoan</a:t>
                      </a:r>
                      <a:endParaRPr lang="en-US" sz="1800" b="0" i="0" u="none" strike="noStrike" cap="none" baseline="0" dirty="0">
                        <a:solidFill>
                          <a:schemeClr val="tx1"/>
                        </a:solidFill>
                        <a:latin typeface="Consolas" panose="020B0609020204030204" pitchFamily="49" charset="0"/>
                        <a:ea typeface="+mn-ea"/>
                        <a:cs typeface="+mn-cs"/>
                        <a:sym typeface="Aria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26791900"/>
                  </a:ext>
                </a:extLst>
              </a:tr>
              <a:tr h="370840">
                <a:tc>
                  <a:txBody>
                    <a:bodyPr/>
                    <a:lstStyle/>
                    <a:p>
                      <a:r>
                        <a:rPr lang="en-US" sz="1800" b="0" i="0" u="none" strike="noStrike" cap="none" baseline="0" dirty="0" smtClean="0">
                          <a:solidFill>
                            <a:schemeClr val="tx1"/>
                          </a:solidFill>
                          <a:latin typeface="Consolas" panose="020B0609020204030204" pitchFamily="49" charset="0"/>
                          <a:ea typeface="+mn-ea"/>
                          <a:cs typeface="+mn-cs"/>
                          <a:sym typeface="Arial"/>
                        </a:rPr>
                        <a:t>Employee</a:t>
                      </a:r>
                      <a:endParaRPr lang="en-US" sz="1800" b="0" i="0" u="none" strike="noStrike" cap="none" baseline="0" dirty="0">
                        <a:solidFill>
                          <a:schemeClr val="tx1"/>
                        </a:solidFill>
                        <a:latin typeface="Consolas" panose="020B0609020204030204" pitchFamily="49" charset="0"/>
                        <a:ea typeface="+mn-ea"/>
                        <a:cs typeface="+mn-cs"/>
                        <a:sym typeface="Aria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b="0" i="0" u="none" strike="noStrike" cap="none" baseline="0" dirty="0" smtClean="0">
                          <a:solidFill>
                            <a:schemeClr val="tx1"/>
                          </a:solidFill>
                          <a:latin typeface="Consolas" panose="020B0609020204030204" pitchFamily="49" charset="0"/>
                          <a:ea typeface="+mn-ea"/>
                          <a:cs typeface="+mn-cs"/>
                          <a:sym typeface="Arial"/>
                        </a:rPr>
                        <a:t>Faculty, Staff, HourlyWorker, CommissionWorker</a:t>
                      </a:r>
                      <a:endParaRPr lang="en-US" sz="1800" b="0" i="0" u="none" strike="noStrike" cap="none" baseline="0" dirty="0">
                        <a:solidFill>
                          <a:schemeClr val="tx1"/>
                        </a:solidFill>
                        <a:latin typeface="Consolas" panose="020B0609020204030204" pitchFamily="49" charset="0"/>
                        <a:ea typeface="+mn-ea"/>
                        <a:cs typeface="+mn-cs"/>
                        <a:sym typeface="Aria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45694595"/>
                  </a:ext>
                </a:extLst>
              </a:tr>
              <a:tr h="370840">
                <a:tc>
                  <a:txBody>
                    <a:bodyPr/>
                    <a:lstStyle/>
                    <a:p>
                      <a:r>
                        <a:rPr lang="en-US" sz="1800" b="0" i="0" u="none" strike="noStrike" cap="none" baseline="0" dirty="0" smtClean="0">
                          <a:solidFill>
                            <a:schemeClr val="tx1"/>
                          </a:solidFill>
                          <a:latin typeface="Consolas" panose="020B0609020204030204" pitchFamily="49" charset="0"/>
                          <a:ea typeface="+mn-ea"/>
                          <a:cs typeface="+mn-cs"/>
                          <a:sym typeface="Arial"/>
                        </a:rPr>
                        <a:t>SpaceObject</a:t>
                      </a:r>
                      <a:endParaRPr lang="en-US" sz="1800" b="0" i="0" u="none" strike="noStrike" cap="none" baseline="0" dirty="0">
                        <a:solidFill>
                          <a:schemeClr val="tx1"/>
                        </a:solidFill>
                        <a:latin typeface="Consolas" panose="020B0609020204030204" pitchFamily="49" charset="0"/>
                        <a:ea typeface="+mn-ea"/>
                        <a:cs typeface="+mn-cs"/>
                        <a:sym typeface="Aria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b="0" i="0" u="none" strike="noStrike" cap="none" baseline="0" dirty="0" smtClean="0">
                          <a:solidFill>
                            <a:schemeClr val="tx1"/>
                          </a:solidFill>
                          <a:latin typeface="Consolas" panose="020B0609020204030204" pitchFamily="49" charset="0"/>
                          <a:ea typeface="+mn-ea"/>
                          <a:cs typeface="+mn-cs"/>
                          <a:sym typeface="Arial"/>
                        </a:rPr>
                        <a:t>Star, Moon, Planet, FlyingSaucer</a:t>
                      </a:r>
                      <a:endParaRPr lang="en-US" sz="1800" b="0" i="0" u="none" strike="noStrike" cap="none" baseline="0" dirty="0">
                        <a:solidFill>
                          <a:schemeClr val="tx1"/>
                        </a:solidFill>
                        <a:latin typeface="Consolas" panose="020B0609020204030204" pitchFamily="49" charset="0"/>
                        <a:ea typeface="+mn-ea"/>
                        <a:cs typeface="+mn-cs"/>
                        <a:sym typeface="Aria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40788195"/>
                  </a:ext>
                </a:extLst>
              </a:tr>
              <a:tr h="370840">
                <a:tc>
                  <a:txBody>
                    <a:bodyPr/>
                    <a:lstStyle/>
                    <a:p>
                      <a:r>
                        <a:rPr lang="en-US" sz="1800" b="0" i="0" u="none" strike="noStrike" cap="none" baseline="0" dirty="0" smtClean="0">
                          <a:solidFill>
                            <a:schemeClr val="tx1"/>
                          </a:solidFill>
                          <a:latin typeface="Consolas" panose="020B0609020204030204" pitchFamily="49" charset="0"/>
                          <a:ea typeface="+mn-ea"/>
                          <a:cs typeface="+mn-cs"/>
                          <a:sym typeface="Arial"/>
                        </a:rPr>
                        <a:t>BankAccount</a:t>
                      </a:r>
                      <a:endParaRPr lang="en-US" sz="1800" b="0" i="0" u="none" strike="noStrike" cap="none" baseline="0" dirty="0">
                        <a:solidFill>
                          <a:schemeClr val="tx1"/>
                        </a:solidFill>
                        <a:latin typeface="Consolas" panose="020B0609020204030204" pitchFamily="49" charset="0"/>
                        <a:ea typeface="+mn-ea"/>
                        <a:cs typeface="+mn-cs"/>
                        <a:sym typeface="Aria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b="0" i="0" u="none" strike="noStrike" cap="none" baseline="0" dirty="0" smtClean="0">
                          <a:solidFill>
                            <a:schemeClr val="tx1"/>
                          </a:solidFill>
                          <a:latin typeface="Consolas" panose="020B0609020204030204" pitchFamily="49" charset="0"/>
                          <a:ea typeface="+mn-ea"/>
                          <a:cs typeface="+mn-cs"/>
                          <a:sym typeface="Arial"/>
                        </a:rPr>
                        <a:t>CheckingAccount, SavingsAccount</a:t>
                      </a:r>
                      <a:endParaRPr lang="en-US" sz="1800" b="0" i="0" u="none" strike="noStrike" cap="none" baseline="0" dirty="0">
                        <a:solidFill>
                          <a:schemeClr val="tx1"/>
                        </a:solidFill>
                        <a:latin typeface="Consolas" panose="020B0609020204030204" pitchFamily="49" charset="0"/>
                        <a:ea typeface="+mn-ea"/>
                        <a:cs typeface="+mn-cs"/>
                        <a:sym typeface="Aria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28489431"/>
                  </a:ext>
                </a:extLst>
              </a:tr>
            </a:tbl>
          </a:graphicData>
        </a:graphic>
      </p:graphicFrame>
    </p:spTree>
    <p:extLst>
      <p:ext uri="{BB962C8B-B14F-4D97-AF65-F5344CB8AC3E}">
        <p14:creationId xmlns:p14="http://schemas.microsoft.com/office/powerpoint/2010/main" val="2660733232"/>
      </p:ext>
    </p:extLst>
  </p:cSld>
  <p:clrMapOvr>
    <a:masterClrMapping/>
  </p:clrMapOvr>
  <p:timing>
    <p:tnLst>
      <p:par>
        <p:cTn id="1" dur="indefinite" restart="never" nodeType="tmRoot"/>
      </p:par>
    </p:tnLst>
  </p:timing>
</p:sld>
</file>

<file path=ppt/theme/theme1.xml><?xml version="1.0" encoding="utf-8"?>
<a:theme xmlns:a="http://schemas.openxmlformats.org/drawingml/2006/main" name="508 Lecture">
  <a:themeElements>
    <a:clrScheme name="Custom 7">
      <a:dk1>
        <a:srgbClr val="000000"/>
      </a:dk1>
      <a:lt1>
        <a:srgbClr val="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508 Lecture">
  <a:themeElements>
    <a:clrScheme name="Custom 7">
      <a:dk1>
        <a:srgbClr val="000000"/>
      </a:dk1>
      <a:lt1>
        <a:srgbClr val="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8759</TotalTime>
  <Words>3412</Words>
  <Application>Microsoft Office PowerPoint</Application>
  <PresentationFormat>On-screen Show (4:3)</PresentationFormat>
  <Paragraphs>248</Paragraphs>
  <Slides>86</Slides>
  <Notes>1</Notes>
  <HiddenSlides>0</HiddenSlides>
  <MMClips>0</MMClips>
  <ScaleCrop>false</ScaleCrop>
  <HeadingPairs>
    <vt:vector size="8" baseType="variant">
      <vt:variant>
        <vt:lpstr>Fonts Used</vt:lpstr>
      </vt:variant>
      <vt:variant>
        <vt:i4>7</vt:i4>
      </vt:variant>
      <vt:variant>
        <vt:lpstr>Theme</vt:lpstr>
      </vt:variant>
      <vt:variant>
        <vt:i4>2</vt:i4>
      </vt:variant>
      <vt:variant>
        <vt:lpstr>Embedded OLE Servers</vt:lpstr>
      </vt:variant>
      <vt:variant>
        <vt:i4>1</vt:i4>
      </vt:variant>
      <vt:variant>
        <vt:lpstr>Slide Titles</vt:lpstr>
      </vt:variant>
      <vt:variant>
        <vt:i4>86</vt:i4>
      </vt:variant>
    </vt:vector>
  </HeadingPairs>
  <TitlesOfParts>
    <vt:vector size="96" baseType="lpstr">
      <vt:lpstr>Arial</vt:lpstr>
      <vt:lpstr>Calibri</vt:lpstr>
      <vt:lpstr>Consolas</vt:lpstr>
      <vt:lpstr>Lucida Console</vt:lpstr>
      <vt:lpstr>Noto Sans Symbols</vt:lpstr>
      <vt:lpstr>Times New Roman</vt:lpstr>
      <vt:lpstr>Verdana</vt:lpstr>
      <vt:lpstr>508 Lecture</vt:lpstr>
      <vt:lpstr>1_508 Lecture</vt:lpstr>
      <vt:lpstr>Equation</vt:lpstr>
      <vt:lpstr>Visual C sharp® How to Program</vt:lpstr>
      <vt:lpstr>Learning Objectives</vt:lpstr>
      <vt:lpstr>Outline (1 of 2)</vt:lpstr>
      <vt:lpstr>Outline (2 of 2)</vt:lpstr>
      <vt:lpstr>11.1 Introduction (1 of 3)</vt:lpstr>
      <vt:lpstr>11.1 Introduction (2 of 3)</vt:lpstr>
      <vt:lpstr>11.1 Introduction (3 of 3)</vt:lpstr>
      <vt:lpstr>11.2 Base Classes and Derived Classes (1 of 4)</vt:lpstr>
      <vt:lpstr>Figure 11.1 Inheritance Examples</vt:lpstr>
      <vt:lpstr>11.2 Base Classes and Derived Classes (2 of 4)</vt:lpstr>
      <vt:lpstr>Figure 11.2 Inheritance Hierarchy U M L Class Diagram for University CommunityMembers</vt:lpstr>
      <vt:lpstr>11.2 Base Classes and Derived Classes (3 of 4)</vt:lpstr>
      <vt:lpstr>Figure 11.3 U M L Class Diagram Showing an Inheritance Hierarchy for Shapes</vt:lpstr>
      <vt:lpstr>11.2 Base Classes and Derived Classes (4 of 4)</vt:lpstr>
      <vt:lpstr>11.3 protected Members</vt:lpstr>
      <vt:lpstr>Software Engineering Observation 11.1</vt:lpstr>
      <vt:lpstr>Software Engineering Observation 11.2</vt:lpstr>
      <vt:lpstr>11.4.1 Creating and Using a CommissionEmployee Class (1 of 5)</vt:lpstr>
      <vt:lpstr>Figure 11.4 CommissionEmployee Class Represents a Commission Employee (1 of 5)</vt:lpstr>
      <vt:lpstr>Figure 11.4 CommissionEmployee Class Represents a Commission Employee (2 of 5)</vt:lpstr>
      <vt:lpstr>Figure 11.4 CommissionEmployee Class Represents a Commission Employee (3 of 5)</vt:lpstr>
      <vt:lpstr>Figure 11.4 CommissionEmployee Class Represents a Commission Employee (4 of 5)</vt:lpstr>
      <vt:lpstr>Figure 11.4 CommissionEmployee Class Represents a Commission Employee (5 of 5)</vt:lpstr>
      <vt:lpstr>11.4.1 Creating and Using a CommissionEmployee Class (2 of 5)</vt:lpstr>
      <vt:lpstr>11.4.1 Creating and Using a CommissionEmployee Class (3 of 5)</vt:lpstr>
      <vt:lpstr>11.4.1 Creating and Using a CommissionEmployee Class (4 of 5)</vt:lpstr>
      <vt:lpstr>Common Programming Error 11.1</vt:lpstr>
      <vt:lpstr>11.4.1 Creating and Using a CommissionEmployee Class (5 of 5)</vt:lpstr>
      <vt:lpstr>Figure 11.5 Testing Class CommissionEmployee (1 of 3)</vt:lpstr>
      <vt:lpstr>Figure 11.5 Testing Class CommissionEmployee (2 of 3)</vt:lpstr>
      <vt:lpstr>Figure 11.5 Testing Class CommissionEmployee (3 of 3)</vt:lpstr>
      <vt:lpstr>11.4.2 Creating a BasePlusCommissionEmployee Class without Using Inheritance (1 of 3)</vt:lpstr>
      <vt:lpstr>Figure 11.6 BasePlusCommissionEmployee Class Represents an Employee that Receives a Base Salary in Addition to a Commission (1 of 6)</vt:lpstr>
      <vt:lpstr>Figure 11.6 BasePlusCommissionEmployee Class Represents an Employee that Receives a Base Salary in Addition to a Commission (2 of 6)</vt:lpstr>
      <vt:lpstr>Figure 11.6 BasePlusCommissionEmployee Class Represents an Employee that Receives a Base Salary in Addition to a Commission (3 of 6)</vt:lpstr>
      <vt:lpstr>Figure 11.6 BasePlusCommissionEmployee Class Represents an Employee that Receives a Base Salary in Addition to a Commission (4 of 6)</vt:lpstr>
      <vt:lpstr>Figure 11.6 BasePlusCommissionEmployee Class Represents an Employee that Receives a Base Salary in Addition to a Commission (5 of 6)</vt:lpstr>
      <vt:lpstr>Figure 11.6 BasePlusCommissionEmployee Class Represents an Employee that Receives a Base Salary in Addition to a Commission (6 of 6)</vt:lpstr>
      <vt:lpstr>11.4.2 Creating a BasePlusCommissionEmployee Class without Using Inheritance (2 of 3)</vt:lpstr>
      <vt:lpstr>Figure 11.7 Testing Class BasePlusCommissionEmployee (1 of 3)</vt:lpstr>
      <vt:lpstr>Figure 11.7 Testing Class BasePlusCommissionEmployee (2 of 3)</vt:lpstr>
      <vt:lpstr>Figure 11.7 Testing Class BasePlusCommissionEmployee (3 of 3)</vt:lpstr>
      <vt:lpstr>11.4.2 Creating a BasePlusCommissionEmployee Class without Using Inheritance (3 of 3)</vt:lpstr>
      <vt:lpstr>Error-Prevention Tip 11.1</vt:lpstr>
      <vt:lpstr>Software Engineering Observation 11.3</vt:lpstr>
      <vt:lpstr>11.4.3 Creating a CommissionEmployee–BasePlusCommissionEmployee Inheritance Hierarchy (1 of 4)</vt:lpstr>
      <vt:lpstr>Figure 11.8 BasePlusCommissionEmployee Inherits from CommissionEmployee (1 of 4)</vt:lpstr>
      <vt:lpstr>Figure 11.8 BasePlusCommissionEmployee Inherits from CommissionEmployee (2 of 4)</vt:lpstr>
      <vt:lpstr>Figure 11.8 BasePlusCommissionEmployee Inherits from CommissionEmployee (3 of 4)</vt:lpstr>
      <vt:lpstr>Figure 11.8 BasePlusCommissionEmployee Inherits from CommissionEmployee (4 of 4)</vt:lpstr>
      <vt:lpstr>11.4.3 Creating a CommissionEmployee–BasePlusCommissionEmployee Inheritance Hierarchy (2 of 4)</vt:lpstr>
      <vt:lpstr>Common Programming Error 11.2</vt:lpstr>
      <vt:lpstr>11.4.3 Creating a CommissionEmployee–BasePlusCommissionEmployee Inheritance Hierarchy (3 of 4)</vt:lpstr>
      <vt:lpstr>11.4.3 Creating a CommissionEmployee–BasePlusCommissionEmployee Inheritance Hierarchy (4 of 4)</vt:lpstr>
      <vt:lpstr>11.4.4 CommissionEmployee–BasePlusCommissionEmployee Inheritance Hierarchy Using protected Instance Variables (1 of 2)</vt:lpstr>
      <vt:lpstr>Figure 11.9 BasePlusCommissionEmployee Inherits from CommissionEmployee and has Access to CommissionEmployee’s protected Members (1 of 3)</vt:lpstr>
      <vt:lpstr>Figure 11.9 BasePlusCommissionEmployee Inherits from CommissionEmployee and has Access to CommissionEmployee’s protected Members (2 of 3)</vt:lpstr>
      <vt:lpstr>Figure 11.9 BasePlusCommissionEmployee Inherits from CommissionEmployee and has Access to CommissionEmployee’s protected Members (3 of 3)</vt:lpstr>
      <vt:lpstr>11.4.4 CommissionEmployee–BasePlusCommissionEmployee Inheritance Hierarchy Using protected Instance Variables (2 of 2)</vt:lpstr>
      <vt:lpstr>11.4.5 CommissionEmployee–BasePlusCommissionEmployee Inheritance Hierarchy Using private Instance Variables (1 of 5)</vt:lpstr>
      <vt:lpstr>Software Engineering Observation 11.4</vt:lpstr>
      <vt:lpstr>11.4.5 CommissionEmployee–BasePlusCommissionEmployee Inheritance Hierarchy Using private Instance Variables (2 of 5)</vt:lpstr>
      <vt:lpstr>Figure 11.10 CommissionEmployee Class Represents a Commission Employee (1 of 5)</vt:lpstr>
      <vt:lpstr>Figure 11.10 CommissionEmployee Class Represents a Commission Employee (2 of 5)</vt:lpstr>
      <vt:lpstr>Figure 11.10 CommissionEmployee Class Represents a Commission Employee (3 of 5)</vt:lpstr>
      <vt:lpstr>Figure 11.10 CommissionEmployee Class Represents a Commission Employee (4 of 5)</vt:lpstr>
      <vt:lpstr>Figure 11.10 CommissionEmployee Class Represents a Commission Employee (5 of 5)</vt:lpstr>
      <vt:lpstr>11.4.5 CommissionEmployee–BasePlusCommissionEmployee Inheritance Hierarchy Using private Instance Variables (3 of 5)</vt:lpstr>
      <vt:lpstr>Figure 11.11 BasePlusCommissionEmployee Inherits from CommissionEmployee and has Access to CommissionEmployee’s Private Data via its Public Properties (1 of 3)</vt:lpstr>
      <vt:lpstr>Figure 11.11 BasePlusCommissionEmployee Inherits from CommissionEmployee and has Access to CommissionEmployee’s Private Data via its Public Properties (2 of 3)</vt:lpstr>
      <vt:lpstr>Figure 11.11 BasePlusCommissionEmployee Inherits from CommissionEmployee and has Access to CommissionEmployee’s Private Data via its Public Properties (3 of 3)</vt:lpstr>
      <vt:lpstr>11.4.5 CommissionEmployee–BasePlusCommissionEmployee Inheritance Hierarchy Using private Instance Variables (4 of 5)</vt:lpstr>
      <vt:lpstr>Common Programming Error 11.3</vt:lpstr>
      <vt:lpstr>11.4.5 CommissionEmployee–BasePlusCommissionEmployee Inheritance Hierarchy Using private Instance Variables (5 of 5)</vt:lpstr>
      <vt:lpstr>11.5 Constructors in Derived Classes</vt:lpstr>
      <vt:lpstr>11.6 Software Engineering with Inheritance (1 of 2)</vt:lpstr>
      <vt:lpstr>Software Engineering Observation 11.5</vt:lpstr>
      <vt:lpstr>11.6 Software Engineering with Inheritance (2 of 2)</vt:lpstr>
      <vt:lpstr>Software Engineering Observation 11.6</vt:lpstr>
      <vt:lpstr>Software Engineering Observation 11.7</vt:lpstr>
      <vt:lpstr>11.7 Class object</vt:lpstr>
      <vt:lpstr>Figure 11.12 object Methods that are Inherited Directly or Indirectly by All Classes (1 of 4)</vt:lpstr>
      <vt:lpstr>Figure 11.12 object Methods that are Inherited Directly or Indirectly by All Classes (2 of 4)</vt:lpstr>
      <vt:lpstr>Figure 11.12 object Methods that are Inherited Directly or Indirectly by All Classes (3 of 4)</vt:lpstr>
      <vt:lpstr>Figure 11.12 object Methods that are Inherited Directly or Indirectly by All Classes (4 of 4)</vt:lpstr>
      <vt:lpstr>Copyright</vt:lpstr>
    </vt:vector>
  </TitlesOfParts>
  <Company>SPi</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Visual C#® How to Program, 6e</dc:title>
  <dc:subject>Computer Science</dc:subject>
  <dc:creator>Deitel/Deitel</dc:creator>
  <cp:keywords>Visual C#® How to Program</cp:keywords>
  <cp:lastModifiedBy>Windows User</cp:lastModifiedBy>
  <cp:revision>1121</cp:revision>
  <dcterms:modified xsi:type="dcterms:W3CDTF">2018-03-01T13:33:05Z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ffisync_UniqueId">
    <vt:lpwstr>682739</vt:lpwstr>
  </property>
  <property fmtid="{D5CDD505-2E9C-101B-9397-08002B2CF9AE}" pid="3" name="Offisync_ServerID">
    <vt:lpwstr>7e960520-0e88-4f05-9fa0-24079b61e486</vt:lpwstr>
  </property>
  <property fmtid="{D5CDD505-2E9C-101B-9397-08002B2CF9AE}" pid="4" name="Offisync_UpdateToken">
    <vt:lpwstr>2</vt:lpwstr>
  </property>
  <property fmtid="{D5CDD505-2E9C-101B-9397-08002B2CF9AE}" pid="5" name="Jive_VersionGuid">
    <vt:lpwstr>2e874262-9747-49d3-bf1e-677aeb587663</vt:lpwstr>
  </property>
  <property fmtid="{D5CDD505-2E9C-101B-9397-08002B2CF9AE}" pid="6" name="Offisync_ProviderInitializationData">
    <vt:lpwstr>https://neo.pearson.com</vt:lpwstr>
  </property>
  <property fmtid="{D5CDD505-2E9C-101B-9397-08002B2CF9AE}" pid="7" name="Jive_LatestUserAccountName">
    <vt:lpwstr>joel</vt:lpwstr>
  </property>
</Properties>
</file>